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62" r:id="rId3"/>
    <p:sldId id="286" r:id="rId4"/>
    <p:sldId id="257" r:id="rId5"/>
    <p:sldId id="263" r:id="rId6"/>
    <p:sldId id="283" r:id="rId7"/>
    <p:sldId id="284" r:id="rId8"/>
    <p:sldId id="258" r:id="rId9"/>
    <p:sldId id="259" r:id="rId10"/>
    <p:sldId id="260" r:id="rId11"/>
    <p:sldId id="261" r:id="rId12"/>
    <p:sldId id="276" r:id="rId13"/>
    <p:sldId id="264" r:id="rId14"/>
    <p:sldId id="265" r:id="rId15"/>
    <p:sldId id="267" r:id="rId16"/>
    <p:sldId id="266" r:id="rId17"/>
    <p:sldId id="285" r:id="rId18"/>
    <p:sldId id="282" r:id="rId19"/>
    <p:sldId id="271" r:id="rId20"/>
    <p:sldId id="272" r:id="rId21"/>
    <p:sldId id="273" r:id="rId22"/>
    <p:sldId id="274" r:id="rId23"/>
    <p:sldId id="275" r:id="rId24"/>
    <p:sldId id="279" r:id="rId25"/>
    <p:sldId id="281" r:id="rId26"/>
    <p:sldId id="280" r:id="rId27"/>
    <p:sldId id="277" r:id="rId28"/>
    <p:sldId id="278" r:id="rId29"/>
    <p:sldId id="26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0000"/>
    <a:srgbClr val="FCF00A"/>
    <a:srgbClr val="FC6E09"/>
    <a:srgbClr val="E74539"/>
    <a:srgbClr val="5D93FF"/>
    <a:srgbClr val="00C53D"/>
    <a:srgbClr val="FF6661"/>
    <a:srgbClr val="ADC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35" autoAdjust="0"/>
  </p:normalViewPr>
  <p:slideViewPr>
    <p:cSldViewPr snapToGrid="0" showGuides="1">
      <p:cViewPr varScale="1">
        <p:scale>
          <a:sx n="78" d="100"/>
          <a:sy n="78" d="100"/>
        </p:scale>
        <p:origin x="360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5CD30-070A-47FE-9DAB-7BE2BB455BF8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461D-BD9E-481D-B818-798D0589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5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temporal dependency…you can fully explain the data without having to worry about time</a:t>
            </a:r>
          </a:p>
          <a:p>
            <a:r>
              <a:rPr lang="en-US" dirty="0"/>
              <a:t>If I shuffle all the datapoints, I still get these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Applies to all time-series with “STATES”</a:t>
            </a:r>
          </a:p>
          <a:p>
            <a:r>
              <a:rPr lang="en-US" dirty="0"/>
              <a:t>One model that can do this is a Hidden Markov Model</a:t>
            </a:r>
          </a:p>
          <a:p>
            <a:r>
              <a:rPr lang="en-US" dirty="0"/>
              <a:t>Exactly what a Hidden Markov Model, models</a:t>
            </a:r>
          </a:p>
          <a:p>
            <a:r>
              <a:rPr lang="en-US" dirty="0"/>
              <a:t>Try to understand the difference between an HMM and a GMM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6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reverse GMMs and HMMs and that gives you an idea of how they perceive the data</a:t>
            </a:r>
          </a:p>
          <a:p>
            <a:r>
              <a:rPr lang="en-US" dirty="0"/>
              <a:t>The ONLY thing I want you to take away from this is that HMMs care about time spent in a cluster</a:t>
            </a:r>
          </a:p>
          <a:p>
            <a:r>
              <a:rPr lang="en-US" dirty="0"/>
              <a:t>I’ll explain why this is a gaussian HMM in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HMMs can find states in many different types of data</a:t>
            </a:r>
          </a:p>
          <a:p>
            <a:r>
              <a:rPr lang="en-US" dirty="0"/>
              <a:t>The kind of HMM depends on the data we’re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2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weather persists for a couple days. So the weather of one day is related to the weather of days around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4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build backwards</a:t>
            </a:r>
          </a:p>
          <a:p>
            <a:r>
              <a:rPr lang="en-US" dirty="0"/>
              <a:t>The model doesn’t understand the meaning of the states…they’re just variables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24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2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Cant’ shuffle any datapoint here…have to be mindful of the temporal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deal with differing variances?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3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Gaussians can be titled…or they can “co-vary”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4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we can use a GMM, is because this is NOT “really” temporally dependent data</a:t>
            </a:r>
          </a:p>
          <a:p>
            <a:r>
              <a:rPr lang="en-US" dirty="0"/>
              <a:t>Or we can treat the datapoints in an independent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row is 1 datapoint</a:t>
            </a:r>
          </a:p>
          <a:p>
            <a:r>
              <a:rPr lang="en-US" dirty="0"/>
              <a:t>Spatializing time </a:t>
            </a:r>
            <a:r>
              <a:rPr lang="en-US" dirty="0">
                <a:sym typeface="Wingdings" panose="05000000000000000000" pitchFamily="2" charset="2"/>
              </a:rPr>
              <a:t> Don’t really care about the order of the waveforms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6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Then what does temporal modeling actually look like?</a:t>
            </a:r>
            <a:r>
              <a:rPr lang="en-US" dirty="0"/>
              <a:t> Can we do this with ALL TEMPORAL DATA?</a:t>
            </a:r>
          </a:p>
          <a:p>
            <a:r>
              <a:rPr lang="en-US" dirty="0"/>
              <a:t>Let’s look at some temporal data and see what’s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03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you can cluster timepoints spatially…that will not give you any information about the relationship between timepoints</a:t>
            </a:r>
          </a:p>
          <a:p>
            <a:r>
              <a:rPr lang="en-US" dirty="0"/>
              <a:t>So useless if you’re trying to find out temporal dynamics in the data</a:t>
            </a:r>
          </a:p>
          <a:p>
            <a:r>
              <a:rPr lang="en-US" dirty="0"/>
              <a:t>It also helps the model fit better. If it knows it can cluster together adjacent timepoints, it makes your model more powerful</a:t>
            </a:r>
          </a:p>
          <a:p>
            <a:r>
              <a:rPr lang="en-US" dirty="0"/>
              <a:t>So how do we model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461D-BD9E-481D-B818-798D0589C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5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2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6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79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1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3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6C4D3D-2DC3-47BB-8E0C-7E958EDBB3C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8AB7B04-47FA-43E1-A817-D7CB504982D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3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atcog.2005.10.028" TargetMode="External"/><Relationship Id="rId2" Type="http://schemas.openxmlformats.org/officeDocument/2006/relationships/hyperlink" Target="http://arxiv.org/abs/1511.06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brainresbull.2015.04.00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100FE-F747-4C5C-AF8A-AC0592DD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CLUSTERING!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6397D-DECB-403F-B008-64B3466E3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SPATIAL or Otherwise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97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C01A-BEE2-45DF-AC04-B330D696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Mixture Model (GMM)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7E8E3C-6566-4549-A5C7-CB3813F1D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5"/>
          <a:stretch/>
        </p:blipFill>
        <p:spPr bwMode="auto">
          <a:xfrm>
            <a:off x="4017818" y="1967345"/>
            <a:ext cx="4535055" cy="41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1C2BD2-0FC1-4331-8F08-E03471B9D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0"/>
          <a:stretch/>
        </p:blipFill>
        <p:spPr bwMode="auto">
          <a:xfrm>
            <a:off x="1952524" y="2068945"/>
            <a:ext cx="8286952" cy="409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D3D20-AD42-492C-AD27-95837C667041}"/>
              </a:ext>
            </a:extLst>
          </p:cNvPr>
          <p:cNvSpPr txBox="1"/>
          <p:nvPr/>
        </p:nvSpPr>
        <p:spPr>
          <a:xfrm>
            <a:off x="51515" y="6426558"/>
            <a:ext cx="1053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https://www.ritchievink.com/blog/2018/06/05/clustering-data-with-dirichlet-mixtures-in-edward-and-pymc3/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39254-17B3-4032-864E-0177FE23F6A4}"/>
              </a:ext>
            </a:extLst>
          </p:cNvPr>
          <p:cNvSpPr txBox="1"/>
          <p:nvPr/>
        </p:nvSpPr>
        <p:spPr>
          <a:xfrm>
            <a:off x="5887714" y="2244437"/>
            <a:ext cx="233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 Components</a:t>
            </a:r>
          </a:p>
        </p:txBody>
      </p:sp>
    </p:spTree>
    <p:extLst>
      <p:ext uri="{BB962C8B-B14F-4D97-AF65-F5344CB8AC3E}">
        <p14:creationId xmlns:p14="http://schemas.microsoft.com/office/powerpoint/2010/main" val="39439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5CCEC-8265-4803-A8A3-7B1C61BA104E}"/>
              </a:ext>
            </a:extLst>
          </p:cNvPr>
          <p:cNvSpPr/>
          <p:nvPr/>
        </p:nvSpPr>
        <p:spPr>
          <a:xfrm>
            <a:off x="683491" y="1431636"/>
            <a:ext cx="10889673" cy="60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92AD3D-8222-4951-977A-441EAE83D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-307" b="1"/>
          <a:stretch/>
        </p:blipFill>
        <p:spPr bwMode="auto">
          <a:xfrm>
            <a:off x="342026" y="1706418"/>
            <a:ext cx="11504802" cy="417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A78A33-66E7-4AC7-8D4B-F9287E717B84}"/>
              </a:ext>
            </a:extLst>
          </p:cNvPr>
          <p:cNvSpPr txBox="1"/>
          <p:nvPr/>
        </p:nvSpPr>
        <p:spPr>
          <a:xfrm>
            <a:off x="8452171" y="1717105"/>
            <a:ext cx="10252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GMM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F61BAB-0104-45CC-99D4-3B3FF9952872}"/>
              </a:ext>
            </a:extLst>
          </p:cNvPr>
          <p:cNvSpPr/>
          <p:nvPr/>
        </p:nvSpPr>
        <p:spPr>
          <a:xfrm>
            <a:off x="8866947" y="2575698"/>
            <a:ext cx="747833" cy="7478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282901-6F49-4710-940B-29C925969A03}"/>
              </a:ext>
            </a:extLst>
          </p:cNvPr>
          <p:cNvSpPr/>
          <p:nvPr/>
        </p:nvSpPr>
        <p:spPr>
          <a:xfrm>
            <a:off x="10510745" y="2644955"/>
            <a:ext cx="747833" cy="747833"/>
          </a:xfrm>
          <a:prstGeom prst="ellipse">
            <a:avLst/>
          </a:prstGeom>
          <a:noFill/>
          <a:ln w="57150">
            <a:solidFill>
              <a:srgbClr val="0F88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ACECBD-25C1-4837-86B2-7961ABC48E2F}"/>
              </a:ext>
            </a:extLst>
          </p:cNvPr>
          <p:cNvSpPr/>
          <p:nvPr/>
        </p:nvSpPr>
        <p:spPr>
          <a:xfrm>
            <a:off x="9044767" y="3073410"/>
            <a:ext cx="2009514" cy="2009514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037C4C-379C-486D-B68A-9B759044195D}"/>
              </a:ext>
            </a:extLst>
          </p:cNvPr>
          <p:cNvSpPr/>
          <p:nvPr/>
        </p:nvSpPr>
        <p:spPr>
          <a:xfrm>
            <a:off x="8016240" y="1562100"/>
            <a:ext cx="3992880" cy="457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562EFB-0A08-4DC0-98EA-67D94D7D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78" y="428020"/>
            <a:ext cx="10058400" cy="865988"/>
          </a:xfrm>
        </p:spPr>
        <p:txBody>
          <a:bodyPr/>
          <a:lstStyle/>
          <a:p>
            <a:r>
              <a:rPr lang="en-US" b="1" dirty="0"/>
              <a:t>2D</a:t>
            </a:r>
            <a:r>
              <a:rPr lang="en-US" dirty="0"/>
              <a:t> Gaussian Mixture Model (GMM)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21810-A492-495D-A9D8-C871287E5E53}"/>
              </a:ext>
            </a:extLst>
          </p:cNvPr>
          <p:cNvSpPr txBox="1"/>
          <p:nvPr/>
        </p:nvSpPr>
        <p:spPr>
          <a:xfrm>
            <a:off x="51515" y="6426558"/>
            <a:ext cx="485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https://en.wikipedia.org/wiki/K-means_clustering</a:t>
            </a:r>
          </a:p>
        </p:txBody>
      </p:sp>
    </p:spTree>
    <p:extLst>
      <p:ext uri="{BB962C8B-B14F-4D97-AF65-F5344CB8AC3E}">
        <p14:creationId xmlns:p14="http://schemas.microsoft.com/office/powerpoint/2010/main" val="19674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FD7C-CC37-4FE6-A12F-7C9E7574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our data are not spherical?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B8F99-3C89-4F35-A477-C78FDBBC81EF}"/>
              </a:ext>
            </a:extLst>
          </p:cNvPr>
          <p:cNvSpPr txBox="1"/>
          <p:nvPr/>
        </p:nvSpPr>
        <p:spPr>
          <a:xfrm>
            <a:off x="164163" y="643092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(Bishop, 2006)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A8E0F-069B-4A62-83C7-471CA3581872}"/>
              </a:ext>
            </a:extLst>
          </p:cNvPr>
          <p:cNvSpPr/>
          <p:nvPr/>
        </p:nvSpPr>
        <p:spPr>
          <a:xfrm>
            <a:off x="4200525" y="2550319"/>
            <a:ext cx="628650" cy="49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AFFB6-84AF-42BD-A6CA-ED9B6F440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5"/>
          <a:stretch/>
        </p:blipFill>
        <p:spPr>
          <a:xfrm>
            <a:off x="3827080" y="1964531"/>
            <a:ext cx="4273666" cy="42842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1BED6DC-F8B9-4024-BDDF-D6DFCEE89944}"/>
              </a:ext>
            </a:extLst>
          </p:cNvPr>
          <p:cNvGrpSpPr/>
          <p:nvPr/>
        </p:nvGrpSpPr>
        <p:grpSpPr>
          <a:xfrm>
            <a:off x="4817152" y="2657677"/>
            <a:ext cx="2293522" cy="2576794"/>
            <a:chOff x="4817152" y="2657677"/>
            <a:chExt cx="2293522" cy="257679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251741-D7ED-4835-AC18-A4070705514C}"/>
                </a:ext>
              </a:extLst>
            </p:cNvPr>
            <p:cNvSpPr/>
            <p:nvPr/>
          </p:nvSpPr>
          <p:spPr>
            <a:xfrm rot="2606641">
              <a:off x="4817152" y="3477108"/>
              <a:ext cx="628650" cy="17573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1FA8FE-FAE4-4C0E-B777-B3E3E051408B}"/>
                </a:ext>
              </a:extLst>
            </p:cNvPr>
            <p:cNvSpPr/>
            <p:nvPr/>
          </p:nvSpPr>
          <p:spPr>
            <a:xfrm rot="2606641">
              <a:off x="6482024" y="2794346"/>
              <a:ext cx="628650" cy="17573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8B450E-0AEC-4C13-A8E0-1B7A65F990CD}"/>
                </a:ext>
              </a:extLst>
            </p:cNvPr>
            <p:cNvSpPr/>
            <p:nvPr/>
          </p:nvSpPr>
          <p:spPr>
            <a:xfrm rot="19053595">
              <a:off x="5823642" y="2657677"/>
              <a:ext cx="628650" cy="249038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9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236F-87F0-44F6-B04E-9B74F5F1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524" y="657385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Covariance in Multivariate Gaussians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E7BFE1-7919-4CAD-9195-0D00DA74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74" y="420896"/>
            <a:ext cx="7331966" cy="55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9FD9B5-3A74-4F59-B501-1704665AE627}"/>
              </a:ext>
            </a:extLst>
          </p:cNvPr>
          <p:cNvCxnSpPr>
            <a:cxnSpLocks/>
          </p:cNvCxnSpPr>
          <p:nvPr/>
        </p:nvCxnSpPr>
        <p:spPr>
          <a:xfrm flipV="1">
            <a:off x="2669394" y="4343400"/>
            <a:ext cx="366064" cy="194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6738E8-7F88-45CD-B6C1-EFD181EDB572}"/>
              </a:ext>
            </a:extLst>
          </p:cNvPr>
          <p:cNvCxnSpPr>
            <a:cxnSpLocks/>
          </p:cNvCxnSpPr>
          <p:nvPr/>
        </p:nvCxnSpPr>
        <p:spPr>
          <a:xfrm>
            <a:off x="2752483" y="2956715"/>
            <a:ext cx="598770" cy="305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9ECBF1-4474-43CD-8C50-1866B3AF37F7}"/>
              </a:ext>
            </a:extLst>
          </p:cNvPr>
          <p:cNvCxnSpPr>
            <a:cxnSpLocks/>
          </p:cNvCxnSpPr>
          <p:nvPr/>
        </p:nvCxnSpPr>
        <p:spPr>
          <a:xfrm flipV="1">
            <a:off x="5570958" y="2890231"/>
            <a:ext cx="275214" cy="161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C08E3B-86BC-435C-8B4B-9BAF400B236C}"/>
              </a:ext>
            </a:extLst>
          </p:cNvPr>
          <p:cNvCxnSpPr>
            <a:cxnSpLocks/>
          </p:cNvCxnSpPr>
          <p:nvPr/>
        </p:nvCxnSpPr>
        <p:spPr>
          <a:xfrm>
            <a:off x="5193204" y="4190674"/>
            <a:ext cx="598770" cy="305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BF0070-5346-48CC-B863-A5C5F731165C}"/>
              </a:ext>
            </a:extLst>
          </p:cNvPr>
          <p:cNvSpPr txBox="1"/>
          <p:nvPr/>
        </p:nvSpPr>
        <p:spPr>
          <a:xfrm>
            <a:off x="64664" y="6429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venirNextLTPro"/>
              </a:rPr>
              <a:t>Wikipedia : Multivariate Gaussians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2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74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5" name="Rectangle 7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C8699-7B1F-4485-A308-34F1AF06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0" y="639097"/>
            <a:ext cx="4122420" cy="36860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Flavors of GMM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(Types of Covariances)</a:t>
            </a:r>
          </a:p>
        </p:txBody>
      </p:sp>
      <p:cxnSp>
        <p:nvCxnSpPr>
          <p:cNvPr id="7176" name="Straight Connector 7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Rectangle 8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8" name="Rectangle 8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69086-D47D-40C1-B1E5-5025851A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75" y="121942"/>
            <a:ext cx="6090432" cy="60904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8EC28-1433-45EC-9D97-0AF10B55F902}"/>
              </a:ext>
            </a:extLst>
          </p:cNvPr>
          <p:cNvSpPr/>
          <p:nvPr/>
        </p:nvSpPr>
        <p:spPr>
          <a:xfrm>
            <a:off x="729842" y="3145873"/>
            <a:ext cx="3296874" cy="3132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2CC601-1A2F-44D9-886C-C8541896A891}"/>
              </a:ext>
            </a:extLst>
          </p:cNvPr>
          <p:cNvGrpSpPr/>
          <p:nvPr/>
        </p:nvGrpSpPr>
        <p:grpSpPr>
          <a:xfrm>
            <a:off x="4409114" y="1020772"/>
            <a:ext cx="795556" cy="1160359"/>
            <a:chOff x="4409114" y="1020772"/>
            <a:chExt cx="795556" cy="11603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FBBCA3C-20CA-4CC8-8042-B7B93C4108EF}"/>
                </a:ext>
              </a:extLst>
            </p:cNvPr>
            <p:cNvCxnSpPr/>
            <p:nvPr/>
          </p:nvCxnSpPr>
          <p:spPr>
            <a:xfrm flipV="1">
              <a:off x="4806892" y="1020772"/>
              <a:ext cx="0" cy="1160359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CF5110-E75B-461A-AE43-2826FA864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9114" y="1600951"/>
              <a:ext cx="79555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D43BAB-A0A7-4FF8-B60E-1BE486E0E817}"/>
              </a:ext>
            </a:extLst>
          </p:cNvPr>
          <p:cNvGrpSpPr/>
          <p:nvPr/>
        </p:nvGrpSpPr>
        <p:grpSpPr>
          <a:xfrm>
            <a:off x="3950951" y="4369758"/>
            <a:ext cx="2700967" cy="930888"/>
            <a:chOff x="3950951" y="4369758"/>
            <a:chExt cx="2700967" cy="93088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61E293-CE1B-46B1-93EB-0B322D20EAB2}"/>
                </a:ext>
              </a:extLst>
            </p:cNvPr>
            <p:cNvGrpSpPr/>
            <p:nvPr/>
          </p:nvGrpSpPr>
          <p:grpSpPr>
            <a:xfrm rot="3666669">
              <a:off x="4504765" y="3815944"/>
              <a:ext cx="584814" cy="1692442"/>
              <a:chOff x="4409114" y="1020772"/>
              <a:chExt cx="795556" cy="116035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A798D71-FBB5-4E0C-8CEC-A424AAFC3EE9}"/>
                  </a:ext>
                </a:extLst>
              </p:cNvPr>
              <p:cNvCxnSpPr/>
              <p:nvPr/>
            </p:nvCxnSpPr>
            <p:spPr>
              <a:xfrm flipV="1">
                <a:off x="4806892" y="1020772"/>
                <a:ext cx="0" cy="116035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A63CCE1-DF75-45A6-9FB1-2EB8BDAC9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114" y="1600951"/>
                <a:ext cx="795556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97133C-B094-4E50-8598-CCDCA05D5323}"/>
                </a:ext>
              </a:extLst>
            </p:cNvPr>
            <p:cNvGrpSpPr/>
            <p:nvPr/>
          </p:nvGrpSpPr>
          <p:grpSpPr>
            <a:xfrm rot="3666669">
              <a:off x="5513290" y="4162018"/>
              <a:ext cx="584814" cy="1692442"/>
              <a:chOff x="4409114" y="1020772"/>
              <a:chExt cx="795556" cy="1160359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F280BAE-1E64-4968-B88B-3318200B2357}"/>
                  </a:ext>
                </a:extLst>
              </p:cNvPr>
              <p:cNvCxnSpPr/>
              <p:nvPr/>
            </p:nvCxnSpPr>
            <p:spPr>
              <a:xfrm flipV="1">
                <a:off x="4806892" y="1020772"/>
                <a:ext cx="0" cy="116035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FA9A37A-747B-4139-8A8D-B59A9C1391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114" y="1600951"/>
                <a:ext cx="795556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FEA358A-D483-4D98-B913-8A41BCADD79E}"/>
              </a:ext>
            </a:extLst>
          </p:cNvPr>
          <p:cNvSpPr/>
          <p:nvPr/>
        </p:nvSpPr>
        <p:spPr>
          <a:xfrm>
            <a:off x="4026716" y="14125"/>
            <a:ext cx="3296874" cy="3132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025A5-8A87-402A-9549-74F0C7B6EDC8}"/>
              </a:ext>
            </a:extLst>
          </p:cNvPr>
          <p:cNvSpPr/>
          <p:nvPr/>
        </p:nvSpPr>
        <p:spPr>
          <a:xfrm>
            <a:off x="4075066" y="3151040"/>
            <a:ext cx="3296874" cy="3132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0E5C-E6CB-4354-8A69-BA14E33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C429-FCD7-49FF-A684-35CFD44D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A171C-E018-4596-8544-8BF7002162C5}"/>
              </a:ext>
            </a:extLst>
          </p:cNvPr>
          <p:cNvSpPr txBox="1"/>
          <p:nvPr/>
        </p:nvSpPr>
        <p:spPr>
          <a:xfrm>
            <a:off x="64664" y="6429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venirNextLTPro"/>
              </a:rPr>
              <a:t>Permuter et al., 2006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58D6A-37E9-4BD1-8012-5A13AA55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73"/>
          <a:stretch/>
        </p:blipFill>
        <p:spPr>
          <a:xfrm>
            <a:off x="1196486" y="2034187"/>
            <a:ext cx="9799027" cy="394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B7AB87BD-7BD6-4E4D-90CC-AB1CDFD88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b="91220"/>
          <a:stretch/>
        </p:blipFill>
        <p:spPr>
          <a:xfrm>
            <a:off x="1369583" y="2148823"/>
            <a:ext cx="9513794" cy="14097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B8ABC-45D9-45AF-BBF5-EFE35277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 : Spike Sorting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0E85F-9995-481E-A85E-CF6A7F29B34B}"/>
              </a:ext>
            </a:extLst>
          </p:cNvPr>
          <p:cNvSpPr txBox="1"/>
          <p:nvPr/>
        </p:nvSpPr>
        <p:spPr>
          <a:xfrm>
            <a:off x="89084" y="642815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(Rey et al., 2015)</a:t>
            </a:r>
          </a:p>
        </p:txBody>
      </p:sp>
      <p:pic>
        <p:nvPicPr>
          <p:cNvPr id="18" name="Content Placeholder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633D9DCD-7ED4-46CC-B526-CFCBEE45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9" t="27640" r="20601" b="58065"/>
          <a:stretch/>
        </p:blipFill>
        <p:spPr>
          <a:xfrm>
            <a:off x="2904142" y="98994"/>
            <a:ext cx="6444675" cy="2965007"/>
          </a:xfrm>
          <a:prstGeom prst="rect">
            <a:avLst/>
          </a:prstGeom>
        </p:spPr>
      </p:pic>
      <p:pic>
        <p:nvPicPr>
          <p:cNvPr id="11" name="Content Placeholder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5FF3CCBD-DFBE-49A9-905D-D73E321C8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8698" b="76700"/>
          <a:stretch/>
        </p:blipFill>
        <p:spPr>
          <a:xfrm>
            <a:off x="1369583" y="3558540"/>
            <a:ext cx="9513794" cy="23444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8EC66D-B915-41AA-9E81-F36798E26475}"/>
              </a:ext>
            </a:extLst>
          </p:cNvPr>
          <p:cNvCxnSpPr/>
          <p:nvPr/>
        </p:nvCxnSpPr>
        <p:spPr>
          <a:xfrm>
            <a:off x="1918855" y="5313220"/>
            <a:ext cx="8534400" cy="0"/>
          </a:xfrm>
          <a:prstGeom prst="line">
            <a:avLst/>
          </a:prstGeom>
          <a:ln w="38100">
            <a:solidFill>
              <a:srgbClr val="E745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EF49870-B50A-433D-809E-9F33CA1AF7F3}"/>
              </a:ext>
            </a:extLst>
          </p:cNvPr>
          <p:cNvGrpSpPr/>
          <p:nvPr/>
        </p:nvGrpSpPr>
        <p:grpSpPr>
          <a:xfrm>
            <a:off x="226935" y="2878664"/>
            <a:ext cx="11799088" cy="3335979"/>
            <a:chOff x="226936" y="2987566"/>
            <a:chExt cx="11799088" cy="3335979"/>
          </a:xfrm>
        </p:grpSpPr>
        <p:pic>
          <p:nvPicPr>
            <p:cNvPr id="19" name="Content Placeholder 1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941939B-264F-49B6-83C0-43C48019D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89834"/>
            <a:stretch/>
          </p:blipFill>
          <p:spPr>
            <a:xfrm>
              <a:off x="226936" y="3269733"/>
              <a:ext cx="11799088" cy="3053812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F34642E9-5650-4D1F-8AC9-9B45214A783F}"/>
                </a:ext>
              </a:extLst>
            </p:cNvPr>
            <p:cNvSpPr/>
            <p:nvPr/>
          </p:nvSpPr>
          <p:spPr>
            <a:xfrm rot="2120970">
              <a:off x="3897064" y="2989456"/>
              <a:ext cx="853440" cy="1231615"/>
            </a:xfrm>
            <a:prstGeom prst="downArrow">
              <a:avLst/>
            </a:prstGeom>
            <a:solidFill>
              <a:srgbClr val="4483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CCBB44A-73A1-4F1B-8EBB-DECB353D098E}"/>
                </a:ext>
              </a:extLst>
            </p:cNvPr>
            <p:cNvSpPr/>
            <p:nvPr/>
          </p:nvSpPr>
          <p:spPr>
            <a:xfrm rot="19763948">
              <a:off x="6737165" y="2987566"/>
              <a:ext cx="853440" cy="1231615"/>
            </a:xfrm>
            <a:prstGeom prst="downArrow">
              <a:avLst/>
            </a:prstGeom>
            <a:solidFill>
              <a:srgbClr val="E745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7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8DAF-25FB-4C8B-B84B-39F18354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not temporal data?</a:t>
            </a:r>
          </a:p>
        </p:txBody>
      </p:sp>
      <p:pic>
        <p:nvPicPr>
          <p:cNvPr id="4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74A66798-E2C9-4498-A103-398E0C48E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1" t="-2684" r="-598" b="2684"/>
          <a:stretch/>
        </p:blipFill>
        <p:spPr>
          <a:xfrm>
            <a:off x="286781" y="1931555"/>
            <a:ext cx="6536822" cy="3794415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9E6BF48-4DA1-4F2E-88C5-3DF5103AD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344087"/>
              </p:ext>
            </p:extLst>
          </p:nvPr>
        </p:nvGraphicFramePr>
        <p:xfrm>
          <a:off x="7164118" y="2956574"/>
          <a:ext cx="405107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07">
                  <a:extLst>
                    <a:ext uri="{9D8B030D-6E8A-4147-A177-3AD203B41FA5}">
                      <a16:colId xmlns:a16="http://schemas.microsoft.com/office/drawing/2014/main" val="2582185337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34819042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3443948995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889451035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43948307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299517454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87591723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179920334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36626247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124991593"/>
                    </a:ext>
                  </a:extLst>
                </a:gridCol>
              </a:tblGrid>
              <a:tr h="33264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79840"/>
                  </a:ext>
                </a:extLst>
              </a:tr>
            </a:tbl>
          </a:graphicData>
        </a:graphic>
      </p:graphicFrame>
      <p:pic>
        <p:nvPicPr>
          <p:cNvPr id="2050" name="Picture 2" descr="Action potential - Wikipedia">
            <a:extLst>
              <a:ext uri="{FF2B5EF4-FFF2-40B4-BE49-F238E27FC236}">
                <a16:creationId xmlns:a16="http://schemas.microsoft.com/office/drawing/2014/main" id="{AD137C9F-54CC-4434-8601-94F2F9999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0" t="15955" r="-274" b="13855"/>
          <a:stretch/>
        </p:blipFill>
        <p:spPr bwMode="auto">
          <a:xfrm>
            <a:off x="7251588" y="1349300"/>
            <a:ext cx="4051070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04A25B59-86E4-44ED-A1F9-52EE652BF5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487110"/>
              </p:ext>
            </p:extLst>
          </p:nvPr>
        </p:nvGraphicFramePr>
        <p:xfrm>
          <a:off x="7164118" y="3437743"/>
          <a:ext cx="405107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07">
                  <a:extLst>
                    <a:ext uri="{9D8B030D-6E8A-4147-A177-3AD203B41FA5}">
                      <a16:colId xmlns:a16="http://schemas.microsoft.com/office/drawing/2014/main" val="2582185337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34819042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3443948995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889451035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43948307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299517454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875917233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179920334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236626247"/>
                    </a:ext>
                  </a:extLst>
                </a:gridCol>
                <a:gridCol w="405107">
                  <a:extLst>
                    <a:ext uri="{9D8B030D-6E8A-4147-A177-3AD203B41FA5}">
                      <a16:colId xmlns:a16="http://schemas.microsoft.com/office/drawing/2014/main" val="1124991593"/>
                    </a:ext>
                  </a:extLst>
                </a:gridCol>
              </a:tblGrid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279840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27927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41006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140067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44617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24804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68860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7BE303A4-4932-43A0-9A85-943466CECDCD}"/>
              </a:ext>
            </a:extLst>
          </p:cNvPr>
          <p:cNvSpPr/>
          <p:nvPr/>
        </p:nvSpPr>
        <p:spPr>
          <a:xfrm>
            <a:off x="6758607" y="5637475"/>
            <a:ext cx="230588" cy="36058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8523D-F2B3-4A17-AEFA-5FCBCCC3983F}"/>
              </a:ext>
            </a:extLst>
          </p:cNvPr>
          <p:cNvSpPr txBox="1"/>
          <p:nvPr/>
        </p:nvSpPr>
        <p:spPr>
          <a:xfrm>
            <a:off x="3026430" y="5617714"/>
            <a:ext cx="364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Single 10-Dimensional Datapoint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91AC57-D6AF-4747-9C08-787C977D0EE2}"/>
              </a:ext>
            </a:extLst>
          </p:cNvPr>
          <p:cNvCxnSpPr/>
          <p:nvPr/>
        </p:nvCxnSpPr>
        <p:spPr>
          <a:xfrm>
            <a:off x="11464153" y="3624160"/>
            <a:ext cx="0" cy="1763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B2C646-8F56-4718-B7C3-4F7286AC15E6}"/>
              </a:ext>
            </a:extLst>
          </p:cNvPr>
          <p:cNvSpPr txBox="1"/>
          <p:nvPr/>
        </p:nvSpPr>
        <p:spPr>
          <a:xfrm rot="5400000">
            <a:off x="10585439" y="4413108"/>
            <a:ext cx="230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Order of Datapoints</a:t>
            </a:r>
          </a:p>
        </p:txBody>
      </p:sp>
    </p:spTree>
    <p:extLst>
      <p:ext uri="{BB962C8B-B14F-4D97-AF65-F5344CB8AC3E}">
        <p14:creationId xmlns:p14="http://schemas.microsoft.com/office/powerpoint/2010/main" val="7817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9D54-FE7E-4F77-A3CF-3613D412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 of Spike Waveforms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C57BED24-7E6C-4E2F-B06D-708B108B1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3" y="2323737"/>
            <a:ext cx="11860818" cy="21857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64A9E-C5CE-4096-9DDB-AD4D9EBF8F07}"/>
              </a:ext>
            </a:extLst>
          </p:cNvPr>
          <p:cNvSpPr txBox="1"/>
          <p:nvPr/>
        </p:nvSpPr>
        <p:spPr>
          <a:xfrm>
            <a:off x="58188" y="644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(Lopes et al., 2013)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8412D-D507-4CA9-B177-D93C82557F57}"/>
              </a:ext>
            </a:extLst>
          </p:cNvPr>
          <p:cNvSpPr txBox="1"/>
          <p:nvPr/>
        </p:nvSpPr>
        <p:spPr>
          <a:xfrm>
            <a:off x="2844802" y="2323736"/>
            <a:ext cx="21414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F187F-EFD9-42FD-812F-8625D98304BD}"/>
              </a:ext>
            </a:extLst>
          </p:cNvPr>
          <p:cNvSpPr/>
          <p:nvPr/>
        </p:nvSpPr>
        <p:spPr>
          <a:xfrm>
            <a:off x="2579079" y="2250346"/>
            <a:ext cx="2790092" cy="276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2AA0F-AEFE-4111-BB3F-B55EFBD4993E}"/>
              </a:ext>
            </a:extLst>
          </p:cNvPr>
          <p:cNvSpPr/>
          <p:nvPr/>
        </p:nvSpPr>
        <p:spPr>
          <a:xfrm>
            <a:off x="5369170" y="2323737"/>
            <a:ext cx="3008923" cy="276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BD822-6B70-4424-A51F-75BAA5B23F95}"/>
              </a:ext>
            </a:extLst>
          </p:cNvPr>
          <p:cNvSpPr/>
          <p:nvPr/>
        </p:nvSpPr>
        <p:spPr>
          <a:xfrm>
            <a:off x="8378093" y="2249490"/>
            <a:ext cx="3798278" cy="276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6895-5D31-4186-AAF9-A8C2A3F4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patterns in time?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062FC63E-0F92-40DF-B48E-0481EEB4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10"/>
          <a:stretch/>
        </p:blipFill>
        <p:spPr>
          <a:xfrm>
            <a:off x="121361" y="1859517"/>
            <a:ext cx="11034319" cy="23860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B9D6F-3F70-43F5-900E-FAE1896477F2}"/>
              </a:ext>
            </a:extLst>
          </p:cNvPr>
          <p:cNvSpPr txBox="1"/>
          <p:nvPr/>
        </p:nvSpPr>
        <p:spPr>
          <a:xfrm>
            <a:off x="51774" y="640690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Malafeev</a:t>
            </a:r>
            <a:r>
              <a:rPr lang="en-US" dirty="0">
                <a:solidFill>
                  <a:schemeClr val="bg1"/>
                </a:solidFill>
              </a:rPr>
              <a:t> et al., 2018)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D6216-4DD8-4BA7-90C1-394276750084}"/>
              </a:ext>
            </a:extLst>
          </p:cNvPr>
          <p:cNvSpPr/>
          <p:nvPr/>
        </p:nvSpPr>
        <p:spPr>
          <a:xfrm>
            <a:off x="1062560" y="2218628"/>
            <a:ext cx="240567" cy="12464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4CB78868-6CE0-4F20-8F64-5BD8E9840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896166"/>
              </p:ext>
            </p:extLst>
          </p:nvPr>
        </p:nvGraphicFramePr>
        <p:xfrm>
          <a:off x="2146393" y="4008307"/>
          <a:ext cx="5573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24">
                  <a:extLst>
                    <a:ext uri="{9D8B030D-6E8A-4147-A177-3AD203B41FA5}">
                      <a16:colId xmlns:a16="http://schemas.microsoft.com/office/drawing/2014/main" val="415603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D4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D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2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F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1F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88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CF0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03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52189"/>
                  </a:ext>
                </a:extLst>
              </a:tr>
            </a:tbl>
          </a:graphicData>
        </a:graphic>
      </p:graphicFrame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278D1863-04B7-452F-A5F1-D8071A85EE05}"/>
              </a:ext>
            </a:extLst>
          </p:cNvPr>
          <p:cNvSpPr/>
          <p:nvPr/>
        </p:nvSpPr>
        <p:spPr>
          <a:xfrm rot="5400000">
            <a:off x="920581" y="4293810"/>
            <a:ext cx="1430201" cy="483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1">
            <a:extLst>
              <a:ext uri="{FF2B5EF4-FFF2-40B4-BE49-F238E27FC236}">
                <a16:creationId xmlns:a16="http://schemas.microsoft.com/office/drawing/2014/main" id="{DBAB2B9D-CB63-4E66-9B6B-FDA6FC604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0169"/>
              </p:ext>
            </p:extLst>
          </p:nvPr>
        </p:nvGraphicFramePr>
        <p:xfrm>
          <a:off x="3935864" y="4008307"/>
          <a:ext cx="5573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24">
                  <a:extLst>
                    <a:ext uri="{9D8B030D-6E8A-4147-A177-3AD203B41FA5}">
                      <a16:colId xmlns:a16="http://schemas.microsoft.com/office/drawing/2014/main" val="415603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D4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4D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2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33F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81F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88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CF0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>
                    <a:solidFill>
                      <a:srgbClr val="DD03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52189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DA81BB9E-4C96-4100-983A-B393683C7584}"/>
              </a:ext>
            </a:extLst>
          </p:cNvPr>
          <p:cNvSpPr/>
          <p:nvPr/>
        </p:nvSpPr>
        <p:spPr>
          <a:xfrm>
            <a:off x="3084513" y="4671597"/>
            <a:ext cx="433026" cy="898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89C6D8-AB3E-4C9E-8F73-897640010331}"/>
              </a:ext>
            </a:extLst>
          </p:cNvPr>
          <p:cNvSpPr/>
          <p:nvPr/>
        </p:nvSpPr>
        <p:spPr>
          <a:xfrm>
            <a:off x="4851510" y="4671597"/>
            <a:ext cx="2611173" cy="898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lustering Using Convex Hulls. How to use convex hulls in data… | by Vijini  Mallawaarachchi | Towards Data Science">
            <a:extLst>
              <a:ext uri="{FF2B5EF4-FFF2-40B4-BE49-F238E27FC236}">
                <a16:creationId xmlns:a16="http://schemas.microsoft.com/office/drawing/2014/main" id="{CF0015B5-7583-42C5-9E6A-77FB392A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05" y="4070416"/>
            <a:ext cx="3205212" cy="21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C97482-E797-4312-AF72-E863DBB54C2B}"/>
              </a:ext>
            </a:extLst>
          </p:cNvPr>
          <p:cNvSpPr txBox="1"/>
          <p:nvPr/>
        </p:nvSpPr>
        <p:spPr>
          <a:xfrm>
            <a:off x="5290295" y="55589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and Plot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9209B3-9B74-4983-A12E-E49B414CDCC0}"/>
              </a:ext>
            </a:extLst>
          </p:cNvPr>
          <p:cNvGrpSpPr/>
          <p:nvPr/>
        </p:nvGrpSpPr>
        <p:grpSpPr>
          <a:xfrm>
            <a:off x="1023483" y="2512455"/>
            <a:ext cx="8275781" cy="89543"/>
            <a:chOff x="1328286" y="2512455"/>
            <a:chExt cx="8609133" cy="895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495B95-BEB5-4F20-BFC4-25A1E1887362}"/>
                </a:ext>
              </a:extLst>
            </p:cNvPr>
            <p:cNvSpPr/>
            <p:nvPr/>
          </p:nvSpPr>
          <p:spPr>
            <a:xfrm>
              <a:off x="1328286" y="2512455"/>
              <a:ext cx="1555965" cy="8954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16B5F8-8C33-4295-9D51-C12A03550595}"/>
                </a:ext>
              </a:extLst>
            </p:cNvPr>
            <p:cNvSpPr/>
            <p:nvPr/>
          </p:nvSpPr>
          <p:spPr>
            <a:xfrm>
              <a:off x="3392767" y="2512455"/>
              <a:ext cx="1463040" cy="8954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CE5986-8764-45E5-ADA5-B260599EFE01}"/>
                </a:ext>
              </a:extLst>
            </p:cNvPr>
            <p:cNvSpPr/>
            <p:nvPr/>
          </p:nvSpPr>
          <p:spPr>
            <a:xfrm>
              <a:off x="5218327" y="2512455"/>
              <a:ext cx="1097280" cy="8954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CF8261-75A8-4E0D-A72B-65D9B09A969F}"/>
                </a:ext>
              </a:extLst>
            </p:cNvPr>
            <p:cNvSpPr/>
            <p:nvPr/>
          </p:nvSpPr>
          <p:spPr>
            <a:xfrm>
              <a:off x="6859058" y="2512455"/>
              <a:ext cx="1371600" cy="8954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18051C-9C65-4347-9D93-E5FEAEFC6393}"/>
                </a:ext>
              </a:extLst>
            </p:cNvPr>
            <p:cNvSpPr/>
            <p:nvPr/>
          </p:nvSpPr>
          <p:spPr>
            <a:xfrm>
              <a:off x="8931579" y="2512455"/>
              <a:ext cx="1005840" cy="8954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391882-AF77-4F80-844E-0913A8A7A9DB}"/>
              </a:ext>
            </a:extLst>
          </p:cNvPr>
          <p:cNvSpPr/>
          <p:nvPr/>
        </p:nvSpPr>
        <p:spPr>
          <a:xfrm>
            <a:off x="11347938" y="2071575"/>
            <a:ext cx="124963" cy="1540572"/>
          </a:xfrm>
          <a:prstGeom prst="rect">
            <a:avLst/>
          </a:prstGeom>
          <a:gradFill flip="none" rotWithShape="1">
            <a:gsLst>
              <a:gs pos="67000">
                <a:srgbClr val="D2FC26"/>
              </a:gs>
              <a:gs pos="0">
                <a:srgbClr val="010BEF"/>
              </a:gs>
              <a:gs pos="33000">
                <a:srgbClr val="44FEB8"/>
              </a:gs>
              <a:gs pos="100000">
                <a:srgbClr val="FC6E09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8EAF7-6357-4E37-9A9C-B3583FF6A803}"/>
              </a:ext>
            </a:extLst>
          </p:cNvPr>
          <p:cNvSpPr txBox="1"/>
          <p:nvPr/>
        </p:nvSpPr>
        <p:spPr>
          <a:xfrm rot="5400000">
            <a:off x="11291701" y="2657195"/>
            <a:ext cx="79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8462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7945-AB84-4E86-9526-6D9542ED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4D232-EF6F-47CD-9BF4-5EBDFB4A3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Focus on concepts and developing a working knowledge…very little math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PLEASE stop me if something isn’t 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DAEE-DBBE-4AA5-B1D1-C9F1A097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time-points are (almost always) </a:t>
            </a:r>
            <a:br>
              <a:rPr lang="en-US" dirty="0"/>
            </a:br>
            <a:r>
              <a:rPr lang="en-US" dirty="0"/>
              <a:t>not independent</a:t>
            </a:r>
          </a:p>
        </p:txBody>
      </p:sp>
      <p:pic>
        <p:nvPicPr>
          <p:cNvPr id="5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A2AF72AC-E803-4A6B-BF2E-913008C7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74210" r="25377"/>
          <a:stretch/>
        </p:blipFill>
        <p:spPr>
          <a:xfrm>
            <a:off x="899651" y="1847973"/>
            <a:ext cx="6474541" cy="410281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1FA03A-9AE3-464E-A76C-4979CF4E7B3D}"/>
              </a:ext>
            </a:extLst>
          </p:cNvPr>
          <p:cNvSpPr/>
          <p:nvPr/>
        </p:nvSpPr>
        <p:spPr>
          <a:xfrm>
            <a:off x="3716594" y="3008671"/>
            <a:ext cx="2521974" cy="15485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EFE52-8BDB-4B59-8192-9EBE76D11CD1}"/>
              </a:ext>
            </a:extLst>
          </p:cNvPr>
          <p:cNvSpPr txBox="1"/>
          <p:nvPr/>
        </p:nvSpPr>
        <p:spPr>
          <a:xfrm>
            <a:off x="7794523" y="2470355"/>
            <a:ext cx="4055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Once in a state, you’re more likely than chance to stay in that state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08C0A-949D-4419-BDAF-C0C4834380CB}"/>
              </a:ext>
            </a:extLst>
          </p:cNvPr>
          <p:cNvSpPr/>
          <p:nvPr/>
        </p:nvSpPr>
        <p:spPr>
          <a:xfrm>
            <a:off x="2932472" y="3008671"/>
            <a:ext cx="731520" cy="154858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11EE-A6C2-46A8-99F5-D1F32141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GMMs vs HMMs think : </a:t>
            </a:r>
            <a:br>
              <a:rPr lang="en-US" dirty="0"/>
            </a:br>
            <a:r>
              <a:rPr lang="en-US" dirty="0"/>
              <a:t>Generative Process</a:t>
            </a:r>
          </a:p>
        </p:txBody>
      </p:sp>
      <p:pic>
        <p:nvPicPr>
          <p:cNvPr id="4" name="gmm_samples">
            <a:hlinkClick r:id="" action="ppaction://media"/>
            <a:extLst>
              <a:ext uri="{FF2B5EF4-FFF2-40B4-BE49-F238E27FC236}">
                <a16:creationId xmlns:a16="http://schemas.microsoft.com/office/drawing/2014/main" id="{75D2799E-4E9C-4941-A48C-FCD9C55AD7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9457" y="2021681"/>
            <a:ext cx="5364163" cy="4022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18751-76F8-45F6-B904-D57978269838}"/>
              </a:ext>
            </a:extLst>
          </p:cNvPr>
          <p:cNvSpPr txBox="1"/>
          <p:nvPr/>
        </p:nvSpPr>
        <p:spPr>
          <a:xfrm>
            <a:off x="60838" y="6451798"/>
            <a:ext cx="7195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 dive : https://maelfabien.github.io/machinelearning/GMM/</a:t>
            </a:r>
          </a:p>
        </p:txBody>
      </p:sp>
      <p:pic>
        <p:nvPicPr>
          <p:cNvPr id="6" name="hmm_samples">
            <a:hlinkClick r:id="" action="ppaction://media"/>
            <a:extLst>
              <a:ext uri="{FF2B5EF4-FFF2-40B4-BE49-F238E27FC236}">
                <a16:creationId xmlns:a16="http://schemas.microsoft.com/office/drawing/2014/main" id="{03260FE4-F7DC-45B1-ABAF-8467F78CCE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46593" y="2021681"/>
            <a:ext cx="5367528" cy="4025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2C2DC-F571-447A-A587-01B2CA652AC5}"/>
              </a:ext>
            </a:extLst>
          </p:cNvPr>
          <p:cNvSpPr txBox="1"/>
          <p:nvPr/>
        </p:nvSpPr>
        <p:spPr>
          <a:xfrm>
            <a:off x="1393308" y="1818665"/>
            <a:ext cx="345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Gaussian Mixture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C7210-4C65-4ABA-BA75-80F2DE0A5ED0}"/>
              </a:ext>
            </a:extLst>
          </p:cNvPr>
          <p:cNvSpPr txBox="1"/>
          <p:nvPr/>
        </p:nvSpPr>
        <p:spPr>
          <a:xfrm>
            <a:off x="7898084" y="1737360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Hidden Markov</a:t>
            </a:r>
          </a:p>
        </p:txBody>
      </p:sp>
    </p:spTree>
    <p:extLst>
      <p:ext uri="{BB962C8B-B14F-4D97-AF65-F5344CB8AC3E}">
        <p14:creationId xmlns:p14="http://schemas.microsoft.com/office/powerpoint/2010/main" val="7126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CC83-2D9A-4377-8712-3C326715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HMM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20A2C3A-B88F-4F19-B06F-65F5E0E19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23" y="4209454"/>
            <a:ext cx="10058400" cy="2098070"/>
          </a:xfrm>
        </p:spPr>
      </p:pic>
      <p:pic>
        <p:nvPicPr>
          <p:cNvPr id="4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AF38F2FF-9F94-4167-B7BA-E012EB10B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10"/>
          <a:stretch/>
        </p:blipFill>
        <p:spPr>
          <a:xfrm>
            <a:off x="387087" y="1859517"/>
            <a:ext cx="11478786" cy="2386013"/>
          </a:xfrm>
          <a:prstGeom prst="rect">
            <a:avLst/>
          </a:prstGeom>
        </p:spPr>
      </p:pic>
      <p:graphicFrame>
        <p:nvGraphicFramePr>
          <p:cNvPr id="5" name="Table 21">
            <a:extLst>
              <a:ext uri="{FF2B5EF4-FFF2-40B4-BE49-F238E27FC236}">
                <a16:creationId xmlns:a16="http://schemas.microsoft.com/office/drawing/2014/main" id="{D35A79DE-CA79-410E-AA15-D4DAB92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24613"/>
              </p:ext>
            </p:extLst>
          </p:nvPr>
        </p:nvGraphicFramePr>
        <p:xfrm>
          <a:off x="2098461" y="4008307"/>
          <a:ext cx="5573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24">
                  <a:extLst>
                    <a:ext uri="{9D8B030D-6E8A-4147-A177-3AD203B41FA5}">
                      <a16:colId xmlns:a16="http://schemas.microsoft.com/office/drawing/2014/main" val="415603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D4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4D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2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33F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81F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88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CF0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>
                    <a:solidFill>
                      <a:srgbClr val="DD03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52189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19240E-182C-4891-ACE0-5BB18997E9E4}"/>
              </a:ext>
            </a:extLst>
          </p:cNvPr>
          <p:cNvCxnSpPr>
            <a:cxnSpLocks/>
          </p:cNvCxnSpPr>
          <p:nvPr/>
        </p:nvCxnSpPr>
        <p:spPr>
          <a:xfrm>
            <a:off x="2751475" y="4942065"/>
            <a:ext cx="959465" cy="178762"/>
          </a:xfrm>
          <a:prstGeom prst="bentConnector3">
            <a:avLst/>
          </a:prstGeom>
          <a:ln w="57150">
            <a:solidFill>
              <a:srgbClr val="4C92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F2967CA-7694-4B33-97B5-E6430723EBCF}"/>
              </a:ext>
            </a:extLst>
          </p:cNvPr>
          <p:cNvSpPr/>
          <p:nvPr/>
        </p:nvSpPr>
        <p:spPr>
          <a:xfrm>
            <a:off x="2002771" y="4722458"/>
            <a:ext cx="748704" cy="4602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3C044-F76B-40C5-B796-2F6B015E9F34}"/>
              </a:ext>
            </a:extLst>
          </p:cNvPr>
          <p:cNvSpPr/>
          <p:nvPr/>
        </p:nvSpPr>
        <p:spPr>
          <a:xfrm>
            <a:off x="1328286" y="2218628"/>
            <a:ext cx="250257" cy="12464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32845671-DFC5-4B85-BE63-231022CCCD88}"/>
              </a:ext>
            </a:extLst>
          </p:cNvPr>
          <p:cNvSpPr/>
          <p:nvPr/>
        </p:nvSpPr>
        <p:spPr>
          <a:xfrm rot="5400000">
            <a:off x="920581" y="4293810"/>
            <a:ext cx="1430201" cy="483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B71F0-BFEA-4638-8EA9-439805AF49CF}"/>
              </a:ext>
            </a:extLst>
          </p:cNvPr>
          <p:cNvSpPr/>
          <p:nvPr/>
        </p:nvSpPr>
        <p:spPr>
          <a:xfrm>
            <a:off x="1173480" y="2815328"/>
            <a:ext cx="10631433" cy="18808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5BA4-B4B0-42D6-A9C1-8F40ECB1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71" y="71811"/>
            <a:ext cx="10058400" cy="771395"/>
          </a:xfrm>
        </p:spPr>
        <p:txBody>
          <a:bodyPr/>
          <a:lstStyle/>
          <a:p>
            <a:r>
              <a:rPr lang="en-US" dirty="0"/>
              <a:t>Categorical HMM</a:t>
            </a:r>
          </a:p>
        </p:txBody>
      </p:sp>
      <p:pic>
        <p:nvPicPr>
          <p:cNvPr id="1026" name="Picture 2" descr="Free icon &quot;Umbrella icon&quot;">
            <a:extLst>
              <a:ext uri="{FF2B5EF4-FFF2-40B4-BE49-F238E27FC236}">
                <a16:creationId xmlns:a16="http://schemas.microsoft.com/office/drawing/2014/main" id="{0A15C495-9807-454E-84F8-920E2DB7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871759"/>
            <a:ext cx="809536" cy="8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88 Yellow Rain Jacket Illustrations &amp; Clip Art - iStock">
            <a:extLst>
              <a:ext uri="{FF2B5EF4-FFF2-40B4-BE49-F238E27FC236}">
                <a16:creationId xmlns:a16="http://schemas.microsoft.com/office/drawing/2014/main" id="{4F1F060E-733B-4D06-BB55-7C91C54CF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1432" r="28824" b="20480"/>
          <a:stretch/>
        </p:blipFill>
        <p:spPr bwMode="auto">
          <a:xfrm>
            <a:off x="667771" y="2826887"/>
            <a:ext cx="571274" cy="7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ellow baseball cap icon Royalty Free Vector Image">
            <a:extLst>
              <a:ext uri="{FF2B5EF4-FFF2-40B4-BE49-F238E27FC236}">
                <a16:creationId xmlns:a16="http://schemas.microsoft.com/office/drawing/2014/main" id="{FDCDA360-32AD-4568-9766-36B5DBD642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20708"/>
          <a:stretch/>
        </p:blipFill>
        <p:spPr bwMode="auto">
          <a:xfrm>
            <a:off x="613163" y="3794012"/>
            <a:ext cx="680490" cy="5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inter jacket icon ⬇ Vector Image by © LovArt | Vector Stock 142019014">
            <a:extLst>
              <a:ext uri="{FF2B5EF4-FFF2-40B4-BE49-F238E27FC236}">
                <a16:creationId xmlns:a16="http://schemas.microsoft.com/office/drawing/2014/main" id="{79EA5D2D-67D1-4D29-AEA5-0E0FC0B32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8076" r="16946" b="22416"/>
          <a:stretch/>
        </p:blipFill>
        <p:spPr bwMode="auto">
          <a:xfrm>
            <a:off x="596766" y="5273287"/>
            <a:ext cx="713285" cy="6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4CC03D-0DD8-42E2-8C37-E0CDA3D3BD6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568595" y="6114741"/>
            <a:ext cx="8657541" cy="160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25A9D9-685B-4F43-8ABA-56AC1B5DD695}"/>
              </a:ext>
            </a:extLst>
          </p:cNvPr>
          <p:cNvSpPr txBox="1"/>
          <p:nvPr/>
        </p:nvSpPr>
        <p:spPr>
          <a:xfrm>
            <a:off x="10226136" y="5883908"/>
            <a:ext cx="79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75F55-7875-4440-9AE6-ADE3D9C048DE}"/>
              </a:ext>
            </a:extLst>
          </p:cNvPr>
          <p:cNvSpPr/>
          <p:nvPr/>
        </p:nvSpPr>
        <p:spPr>
          <a:xfrm>
            <a:off x="1826344" y="2015710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2B9A37-45C7-49B2-9212-54752F6F12FC}"/>
              </a:ext>
            </a:extLst>
          </p:cNvPr>
          <p:cNvSpPr/>
          <p:nvPr/>
        </p:nvSpPr>
        <p:spPr>
          <a:xfrm>
            <a:off x="2778080" y="3754875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84153-1685-41C1-A091-85E4F7058753}"/>
              </a:ext>
            </a:extLst>
          </p:cNvPr>
          <p:cNvSpPr/>
          <p:nvPr/>
        </p:nvSpPr>
        <p:spPr>
          <a:xfrm>
            <a:off x="2254478" y="2934504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5DA4E6-607E-42F9-A7EE-6E776BC51257}"/>
              </a:ext>
            </a:extLst>
          </p:cNvPr>
          <p:cNvSpPr/>
          <p:nvPr/>
        </p:nvSpPr>
        <p:spPr>
          <a:xfrm>
            <a:off x="3230446" y="4566321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21">
            <a:extLst>
              <a:ext uri="{FF2B5EF4-FFF2-40B4-BE49-F238E27FC236}">
                <a16:creationId xmlns:a16="http://schemas.microsoft.com/office/drawing/2014/main" id="{9F6556AE-389F-4B42-85D2-E6BDD548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39337"/>
              </p:ext>
            </p:extLst>
          </p:nvPr>
        </p:nvGraphicFramePr>
        <p:xfrm>
          <a:off x="10143934" y="1960065"/>
          <a:ext cx="453444" cy="3931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444">
                  <a:extLst>
                    <a:ext uri="{9D8B030D-6E8A-4147-A177-3AD203B41FA5}">
                      <a16:colId xmlns:a16="http://schemas.microsoft.com/office/drawing/2014/main" val="2190399427"/>
                    </a:ext>
                  </a:extLst>
                </a:gridCol>
              </a:tblGrid>
              <a:tr h="7863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555934"/>
                  </a:ext>
                </a:extLst>
              </a:tr>
              <a:tr h="7863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72898"/>
                  </a:ext>
                </a:extLst>
              </a:tr>
              <a:tr h="7863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538833"/>
                  </a:ext>
                </a:extLst>
              </a:tr>
              <a:tr h="7863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880802"/>
                  </a:ext>
                </a:extLst>
              </a:tr>
              <a:tr h="7863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419874"/>
                  </a:ext>
                </a:extLst>
              </a:tr>
            </a:tbl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443E42-A338-441C-8EA2-E89A120FBE7C}"/>
              </a:ext>
            </a:extLst>
          </p:cNvPr>
          <p:cNvSpPr/>
          <p:nvPr/>
        </p:nvSpPr>
        <p:spPr>
          <a:xfrm>
            <a:off x="9801068" y="3640696"/>
            <a:ext cx="208105" cy="570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B9FEA-4FBA-4F26-B663-8A5D89F62234}"/>
              </a:ext>
            </a:extLst>
          </p:cNvPr>
          <p:cNvSpPr txBox="1"/>
          <p:nvPr/>
        </p:nvSpPr>
        <p:spPr>
          <a:xfrm>
            <a:off x="8696007" y="235088"/>
            <a:ext cx="210086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Rainy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419CDF-D3C0-475D-A19F-D702D5D5D9DA}"/>
              </a:ext>
            </a:extLst>
          </p:cNvPr>
          <p:cNvSpPr txBox="1"/>
          <p:nvPr/>
        </p:nvSpPr>
        <p:spPr>
          <a:xfrm>
            <a:off x="8696006" y="841280"/>
            <a:ext cx="2100869" cy="523220"/>
          </a:xfrm>
          <a:prstGeom prst="rect">
            <a:avLst/>
          </a:prstGeom>
          <a:solidFill>
            <a:srgbClr val="FCF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Sunny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ED0A1-4B4D-4746-AE6D-1E0EDFCE5C97}"/>
              </a:ext>
            </a:extLst>
          </p:cNvPr>
          <p:cNvSpPr/>
          <p:nvPr/>
        </p:nvSpPr>
        <p:spPr>
          <a:xfrm>
            <a:off x="1619596" y="1867013"/>
            <a:ext cx="1021732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1EEE39-789E-48DB-8154-76D9E90DABA5}"/>
              </a:ext>
            </a:extLst>
          </p:cNvPr>
          <p:cNvSpPr/>
          <p:nvPr/>
        </p:nvSpPr>
        <p:spPr>
          <a:xfrm>
            <a:off x="2636937" y="1867013"/>
            <a:ext cx="1021732" cy="4127566"/>
          </a:xfrm>
          <a:prstGeom prst="rect">
            <a:avLst/>
          </a:prstGeom>
          <a:solidFill>
            <a:srgbClr val="FCF0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1B21F-1F8B-467E-98DD-910CB55E2DC4}"/>
              </a:ext>
            </a:extLst>
          </p:cNvPr>
          <p:cNvSpPr/>
          <p:nvPr/>
        </p:nvSpPr>
        <p:spPr>
          <a:xfrm>
            <a:off x="9098893" y="1898189"/>
            <a:ext cx="532017" cy="4101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0BA14E-336F-46B2-A125-B43831DDD448}"/>
              </a:ext>
            </a:extLst>
          </p:cNvPr>
          <p:cNvGrpSpPr/>
          <p:nvPr/>
        </p:nvGrpSpPr>
        <p:grpSpPr>
          <a:xfrm>
            <a:off x="3822885" y="2015710"/>
            <a:ext cx="5577149" cy="3868198"/>
            <a:chOff x="4371525" y="2015710"/>
            <a:chExt cx="5577149" cy="38681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02093-6E95-4D7F-8D52-AC45BA7B85BB}"/>
                </a:ext>
              </a:extLst>
            </p:cNvPr>
            <p:cNvSpPr/>
            <p:nvPr/>
          </p:nvSpPr>
          <p:spPr>
            <a:xfrm>
              <a:off x="4371525" y="2949710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3B5489-62E9-439F-835B-A47E47954BB9}"/>
                </a:ext>
              </a:extLst>
            </p:cNvPr>
            <p:cNvSpPr/>
            <p:nvPr/>
          </p:nvSpPr>
          <p:spPr>
            <a:xfrm>
              <a:off x="4849181" y="2020272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7BBB27-1494-46F0-8052-974960FFDDD5}"/>
                </a:ext>
              </a:extLst>
            </p:cNvPr>
            <p:cNvSpPr/>
            <p:nvPr/>
          </p:nvSpPr>
          <p:spPr>
            <a:xfrm>
              <a:off x="5308427" y="5362274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81FE62-9ED9-46BA-BE35-6F26B7380300}"/>
                </a:ext>
              </a:extLst>
            </p:cNvPr>
            <p:cNvSpPr/>
            <p:nvPr/>
          </p:nvSpPr>
          <p:spPr>
            <a:xfrm>
              <a:off x="5620386" y="2941117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C5C1F4-D7AE-4621-A1DB-4B2DA89BD79B}"/>
                </a:ext>
              </a:extLst>
            </p:cNvPr>
            <p:cNvGrpSpPr/>
            <p:nvPr/>
          </p:nvGrpSpPr>
          <p:grpSpPr>
            <a:xfrm>
              <a:off x="6793764" y="2015710"/>
              <a:ext cx="3154910" cy="3868198"/>
              <a:chOff x="6793764" y="2015710"/>
              <a:chExt cx="3154910" cy="38681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9C3DF9-7820-4C1B-981D-FADE861A793B}"/>
                  </a:ext>
                </a:extLst>
              </p:cNvPr>
              <p:cNvSpPr/>
              <p:nvPr/>
            </p:nvSpPr>
            <p:spPr>
              <a:xfrm>
                <a:off x="6793764" y="2015710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31C592C-4C3C-4EE9-820A-392D6CEA842A}"/>
                  </a:ext>
                </a:extLst>
              </p:cNvPr>
              <p:cNvSpPr/>
              <p:nvPr/>
            </p:nvSpPr>
            <p:spPr>
              <a:xfrm>
                <a:off x="7277557" y="3770081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A6DE7E-AB84-4B8F-A20B-151953D34291}"/>
                  </a:ext>
                </a:extLst>
              </p:cNvPr>
              <p:cNvSpPr/>
              <p:nvPr/>
            </p:nvSpPr>
            <p:spPr>
              <a:xfrm>
                <a:off x="7779761" y="4566321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584F1CF-F103-47D0-AF75-9088621F90AC}"/>
                  </a:ext>
                </a:extLst>
              </p:cNvPr>
              <p:cNvSpPr/>
              <p:nvPr/>
            </p:nvSpPr>
            <p:spPr>
              <a:xfrm>
                <a:off x="8386293" y="3776672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0CDB7E-1A95-475D-B2AE-D877965AE9E3}"/>
                  </a:ext>
                </a:extLst>
              </p:cNvPr>
              <p:cNvSpPr/>
              <p:nvPr/>
            </p:nvSpPr>
            <p:spPr>
              <a:xfrm>
                <a:off x="9054193" y="3776672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CB2A89B-66EF-4469-9037-3C3FC86A5A09}"/>
                  </a:ext>
                </a:extLst>
              </p:cNvPr>
              <p:cNvSpPr/>
              <p:nvPr/>
            </p:nvSpPr>
            <p:spPr>
              <a:xfrm>
                <a:off x="9413003" y="4566321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B14121-1C8E-4EE1-8C5F-1D09D9D8BE98}"/>
                  </a:ext>
                </a:extLst>
              </p:cNvPr>
              <p:cNvSpPr/>
              <p:nvPr/>
            </p:nvSpPr>
            <p:spPr>
              <a:xfrm>
                <a:off x="8696007" y="5362274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096FBB3-FE42-40F6-A20D-BBA4B2CDF0BD}"/>
                  </a:ext>
                </a:extLst>
              </p:cNvPr>
              <p:cNvSpPr/>
              <p:nvPr/>
            </p:nvSpPr>
            <p:spPr>
              <a:xfrm>
                <a:off x="9838209" y="2949710"/>
                <a:ext cx="110465" cy="5216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716360-AC24-4E3C-99A1-A1B9D254178B}"/>
                </a:ext>
              </a:extLst>
            </p:cNvPr>
            <p:cNvSpPr/>
            <p:nvPr/>
          </p:nvSpPr>
          <p:spPr>
            <a:xfrm>
              <a:off x="6168523" y="2015710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19430-19A7-48A6-9A57-E9AAAE1C492F}"/>
              </a:ext>
            </a:extLst>
          </p:cNvPr>
          <p:cNvSpPr/>
          <p:nvPr/>
        </p:nvSpPr>
        <p:spPr>
          <a:xfrm>
            <a:off x="3655775" y="1867013"/>
            <a:ext cx="2867943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155938-D1AA-4E5B-AA44-C3F77353B218}"/>
              </a:ext>
            </a:extLst>
          </p:cNvPr>
          <p:cNvSpPr/>
          <p:nvPr/>
        </p:nvSpPr>
        <p:spPr>
          <a:xfrm>
            <a:off x="6509539" y="1867013"/>
            <a:ext cx="2589354" cy="4127566"/>
          </a:xfrm>
          <a:prstGeom prst="rect">
            <a:avLst/>
          </a:prstGeom>
          <a:solidFill>
            <a:srgbClr val="FCF0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AC54E7-C216-414D-80D3-C3CFA25A5415}"/>
              </a:ext>
            </a:extLst>
          </p:cNvPr>
          <p:cNvSpPr/>
          <p:nvPr/>
        </p:nvSpPr>
        <p:spPr>
          <a:xfrm>
            <a:off x="9096240" y="1898189"/>
            <a:ext cx="498955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each glasses, eyeglasses, eyewear, fashion glasses, sunglasses icon -  Download on Iconfinder">
            <a:extLst>
              <a:ext uri="{FF2B5EF4-FFF2-40B4-BE49-F238E27FC236}">
                <a16:creationId xmlns:a16="http://schemas.microsoft.com/office/drawing/2014/main" id="{CDBC03F6-2B59-424F-AF96-E342A45C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4" y="4331435"/>
            <a:ext cx="949018" cy="94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A6149-85B4-4968-9B88-38AEEDA80E13}"/>
              </a:ext>
            </a:extLst>
          </p:cNvPr>
          <p:cNvSpPr txBox="1"/>
          <p:nvPr/>
        </p:nvSpPr>
        <p:spPr>
          <a:xfrm>
            <a:off x="11255401" y="3703208"/>
            <a:ext cx="36740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17FB583-50BC-4DA2-A0C2-3E796A672086}"/>
              </a:ext>
            </a:extLst>
          </p:cNvPr>
          <p:cNvSpPr/>
          <p:nvPr/>
        </p:nvSpPr>
        <p:spPr>
          <a:xfrm>
            <a:off x="10950937" y="3703208"/>
            <a:ext cx="208105" cy="570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B59F879-D243-45B5-B67E-5FE154FF0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45319"/>
              </p:ext>
            </p:extLst>
          </p:nvPr>
        </p:nvGraphicFramePr>
        <p:xfrm>
          <a:off x="1594050" y="890508"/>
          <a:ext cx="340509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42">
                  <a:extLst>
                    <a:ext uri="{9D8B030D-6E8A-4147-A177-3AD203B41FA5}">
                      <a16:colId xmlns:a16="http://schemas.microsoft.com/office/drawing/2014/main" val="194253103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3665126548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81467604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2290791085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860786630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177393112"/>
                    </a:ext>
                  </a:extLst>
                </a:gridCol>
                <a:gridCol w="486442">
                  <a:extLst>
                    <a:ext uri="{9D8B030D-6E8A-4147-A177-3AD203B41FA5}">
                      <a16:colId xmlns:a16="http://schemas.microsoft.com/office/drawing/2014/main" val="3277178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60208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6E7B8A16-79A3-4067-A53B-6AB21C88018E}"/>
              </a:ext>
            </a:extLst>
          </p:cNvPr>
          <p:cNvGrpSpPr/>
          <p:nvPr/>
        </p:nvGrpSpPr>
        <p:grpSpPr>
          <a:xfrm>
            <a:off x="1881576" y="1364500"/>
            <a:ext cx="1400121" cy="3096182"/>
            <a:chOff x="1881576" y="1364500"/>
            <a:chExt cx="1400121" cy="309618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3AD1E2-55CB-4215-9895-9A90F6D705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81576" y="1463040"/>
              <a:ext cx="0" cy="4039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84BF1B-2C57-4735-98C6-8B00B10AFD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10137" y="1463039"/>
              <a:ext cx="0" cy="13638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BB75C9-7312-428B-BF4B-4851739477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41688" y="1463039"/>
              <a:ext cx="0" cy="211394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DE7CE5-9506-4193-A74D-A6B40772AB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81697" y="1364500"/>
              <a:ext cx="0" cy="30961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3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23" grpId="0" animBg="1"/>
      <p:bldP spid="24" grpId="0" animBg="1"/>
      <p:bldP spid="39" grpId="0" animBg="1"/>
      <p:bldP spid="4" grpId="0" animBg="1"/>
      <p:bldP spid="35" grpId="0" animBg="1"/>
      <p:bldP spid="22" grpId="0" animBg="1"/>
      <p:bldP spid="36" grpId="0" animBg="1"/>
      <p:bldP spid="37" grpId="0" animBg="1"/>
      <p:bldP spid="38" grpId="0" animBg="1"/>
      <p:bldP spid="11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2AFE-7F68-46DA-9FB6-62721993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: The Model (Bottom-Up Building)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E8701D-E194-4E23-A37E-CB3226B2BB00}"/>
              </a:ext>
            </a:extLst>
          </p:cNvPr>
          <p:cNvSpPr/>
          <p:nvPr/>
        </p:nvSpPr>
        <p:spPr>
          <a:xfrm>
            <a:off x="2915033" y="1957675"/>
            <a:ext cx="1945401" cy="19454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Rainy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984D62-89BB-4AE7-B6FB-B93546FBB053}"/>
              </a:ext>
            </a:extLst>
          </p:cNvPr>
          <p:cNvSpPr/>
          <p:nvPr/>
        </p:nvSpPr>
        <p:spPr>
          <a:xfrm>
            <a:off x="7331568" y="1957674"/>
            <a:ext cx="1945401" cy="1945401"/>
          </a:xfrm>
          <a:prstGeom prst="ellipse">
            <a:avLst/>
          </a:prstGeom>
          <a:solidFill>
            <a:srgbClr val="FFFF00"/>
          </a:solid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Sunny</a:t>
            </a:r>
          </a:p>
        </p:txBody>
      </p:sp>
      <p:pic>
        <p:nvPicPr>
          <p:cNvPr id="9" name="Picture 2" descr="Free icon &quot;Umbrella icon&quot;">
            <a:extLst>
              <a:ext uri="{FF2B5EF4-FFF2-40B4-BE49-F238E27FC236}">
                <a16:creationId xmlns:a16="http://schemas.microsoft.com/office/drawing/2014/main" id="{3DFCF69D-885D-41DB-A617-FAFD4A79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58" y="5432359"/>
            <a:ext cx="565823" cy="5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488 Yellow Rain Jacket Illustrations &amp; Clip Art - iStock">
            <a:extLst>
              <a:ext uri="{FF2B5EF4-FFF2-40B4-BE49-F238E27FC236}">
                <a16:creationId xmlns:a16="http://schemas.microsoft.com/office/drawing/2014/main" id="{5F08B7B6-A4E6-4A8E-ABF2-2005A1EEA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1432" r="28824" b="20480"/>
          <a:stretch/>
        </p:blipFill>
        <p:spPr bwMode="auto">
          <a:xfrm>
            <a:off x="2876525" y="5453132"/>
            <a:ext cx="399290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Yellow baseball cap icon Royalty Free Vector Image">
            <a:extLst>
              <a:ext uri="{FF2B5EF4-FFF2-40B4-BE49-F238E27FC236}">
                <a16:creationId xmlns:a16="http://schemas.microsoft.com/office/drawing/2014/main" id="{06B9D810-4716-4B21-8882-31EB9BB97E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20708"/>
          <a:stretch/>
        </p:blipFill>
        <p:spPr bwMode="auto">
          <a:xfrm>
            <a:off x="3523659" y="5540213"/>
            <a:ext cx="475627" cy="3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inter jacket icon ⬇ Vector Image by © LovArt | Vector Stock 142019014">
            <a:extLst>
              <a:ext uri="{FF2B5EF4-FFF2-40B4-BE49-F238E27FC236}">
                <a16:creationId xmlns:a16="http://schemas.microsoft.com/office/drawing/2014/main" id="{3EFFEEFF-85CA-4FB9-A428-4C733033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8076" r="16946" b="22416"/>
          <a:stretch/>
        </p:blipFill>
        <p:spPr bwMode="auto">
          <a:xfrm>
            <a:off x="5048926" y="5470776"/>
            <a:ext cx="498549" cy="4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7B0E23F-F72A-4583-821D-657872AAE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11195"/>
              </p:ext>
            </p:extLst>
          </p:nvPr>
        </p:nvGraphicFramePr>
        <p:xfrm>
          <a:off x="2018488" y="4892041"/>
          <a:ext cx="3613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768">
                  <a:extLst>
                    <a:ext uri="{9D8B030D-6E8A-4147-A177-3AD203B41FA5}">
                      <a16:colId xmlns:a16="http://schemas.microsoft.com/office/drawing/2014/main" val="222383941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427730734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278503614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507115216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2783965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585424"/>
                  </a:ext>
                </a:extLst>
              </a:tr>
            </a:tbl>
          </a:graphicData>
        </a:graphic>
      </p:graphicFrame>
      <p:pic>
        <p:nvPicPr>
          <p:cNvPr id="17" name="Picture 2" descr="Free icon &quot;Umbrella icon&quot;">
            <a:extLst>
              <a:ext uri="{FF2B5EF4-FFF2-40B4-BE49-F238E27FC236}">
                <a16:creationId xmlns:a16="http://schemas.microsoft.com/office/drawing/2014/main" id="{4159EE5D-EDF5-47DD-BE50-79BBE616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72" y="5432359"/>
            <a:ext cx="565823" cy="5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88 Yellow Rain Jacket Illustrations &amp; Clip Art - iStock">
            <a:extLst>
              <a:ext uri="{FF2B5EF4-FFF2-40B4-BE49-F238E27FC236}">
                <a16:creationId xmlns:a16="http://schemas.microsoft.com/office/drawing/2014/main" id="{45680D2B-DF79-4308-A1BB-DDE240970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1432" r="28824" b="20480"/>
          <a:stretch/>
        </p:blipFill>
        <p:spPr bwMode="auto">
          <a:xfrm>
            <a:off x="7373339" y="5453132"/>
            <a:ext cx="399290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Yellow baseball cap icon Royalty Free Vector Image">
            <a:extLst>
              <a:ext uri="{FF2B5EF4-FFF2-40B4-BE49-F238E27FC236}">
                <a16:creationId xmlns:a16="http://schemas.microsoft.com/office/drawing/2014/main" id="{4305EDBE-CA3F-4717-B344-F83B46337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20708"/>
          <a:stretch/>
        </p:blipFill>
        <p:spPr bwMode="auto">
          <a:xfrm>
            <a:off x="8020473" y="5540213"/>
            <a:ext cx="475627" cy="3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Winter jacket icon ⬇ Vector Image by © LovArt | Vector Stock 142019014">
            <a:extLst>
              <a:ext uri="{FF2B5EF4-FFF2-40B4-BE49-F238E27FC236}">
                <a16:creationId xmlns:a16="http://schemas.microsoft.com/office/drawing/2014/main" id="{F4F36485-7134-4C03-BAE4-835D9E86A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8076" r="16946" b="22416"/>
          <a:stretch/>
        </p:blipFill>
        <p:spPr bwMode="auto">
          <a:xfrm>
            <a:off x="9545740" y="5470776"/>
            <a:ext cx="498549" cy="4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CE061C42-A484-474B-8EA2-717641DED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138341"/>
              </p:ext>
            </p:extLst>
          </p:nvPr>
        </p:nvGraphicFramePr>
        <p:xfrm>
          <a:off x="6515302" y="4892041"/>
          <a:ext cx="3613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768">
                  <a:extLst>
                    <a:ext uri="{9D8B030D-6E8A-4147-A177-3AD203B41FA5}">
                      <a16:colId xmlns:a16="http://schemas.microsoft.com/office/drawing/2014/main" val="222383941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427730734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278503614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507115216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2783965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585424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24EDA3D5-C92A-469A-88B9-73D5266A4262}"/>
              </a:ext>
            </a:extLst>
          </p:cNvPr>
          <p:cNvGrpSpPr/>
          <p:nvPr/>
        </p:nvGrpSpPr>
        <p:grpSpPr>
          <a:xfrm>
            <a:off x="5328681" y="1974504"/>
            <a:ext cx="1595597" cy="866887"/>
            <a:chOff x="5328681" y="1974504"/>
            <a:chExt cx="1595597" cy="86688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2967741-1A82-4AF4-B039-7B41C2D53326}"/>
                </a:ext>
              </a:extLst>
            </p:cNvPr>
            <p:cNvSpPr/>
            <p:nvPr/>
          </p:nvSpPr>
          <p:spPr>
            <a:xfrm>
              <a:off x="5328681" y="2497724"/>
              <a:ext cx="1595597" cy="3436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636293-9322-4A9B-9029-020D8AEA19CD}"/>
                </a:ext>
              </a:extLst>
            </p:cNvPr>
            <p:cNvSpPr txBox="1"/>
            <p:nvPr/>
          </p:nvSpPr>
          <p:spPr>
            <a:xfrm>
              <a:off x="5735407" y="197450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B21F9C-59C2-4501-B14A-159FE45C4F88}"/>
              </a:ext>
            </a:extLst>
          </p:cNvPr>
          <p:cNvGrpSpPr/>
          <p:nvPr/>
        </p:nvGrpSpPr>
        <p:grpSpPr>
          <a:xfrm>
            <a:off x="5298201" y="3085333"/>
            <a:ext cx="1595597" cy="887706"/>
            <a:chOff x="5298201" y="3085333"/>
            <a:chExt cx="1595597" cy="887706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19CD072-4F85-47C1-B434-FBCEBD3E5866}"/>
                </a:ext>
              </a:extLst>
            </p:cNvPr>
            <p:cNvSpPr/>
            <p:nvPr/>
          </p:nvSpPr>
          <p:spPr>
            <a:xfrm rot="10800000">
              <a:off x="5298201" y="3085333"/>
              <a:ext cx="1595597" cy="3436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BFE3F4-43EA-4BCA-B1CD-95FB4C9FC3D7}"/>
                </a:ext>
              </a:extLst>
            </p:cNvPr>
            <p:cNvSpPr txBox="1"/>
            <p:nvPr/>
          </p:nvSpPr>
          <p:spPr>
            <a:xfrm>
              <a:off x="5735407" y="3449819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0.2</a:t>
              </a:r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A42C7DA-52E1-42B7-A5DD-8E4CD16A910E}"/>
              </a:ext>
            </a:extLst>
          </p:cNvPr>
          <p:cNvSpPr/>
          <p:nvPr/>
        </p:nvSpPr>
        <p:spPr>
          <a:xfrm>
            <a:off x="3588080" y="4105595"/>
            <a:ext cx="599306" cy="66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3E5BD57-F0F2-44E7-B6B2-EE390E7B0086}"/>
              </a:ext>
            </a:extLst>
          </p:cNvPr>
          <p:cNvSpPr/>
          <p:nvPr/>
        </p:nvSpPr>
        <p:spPr>
          <a:xfrm>
            <a:off x="8008772" y="4105594"/>
            <a:ext cx="599306" cy="66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37504C-9817-4A07-A092-F921BE1C80FB}"/>
              </a:ext>
            </a:extLst>
          </p:cNvPr>
          <p:cNvGrpSpPr/>
          <p:nvPr/>
        </p:nvGrpSpPr>
        <p:grpSpPr>
          <a:xfrm>
            <a:off x="878615" y="2252667"/>
            <a:ext cx="2907514" cy="1134904"/>
            <a:chOff x="878615" y="2252667"/>
            <a:chExt cx="2907514" cy="1134904"/>
          </a:xfrm>
        </p:grpSpPr>
        <p:sp>
          <p:nvSpPr>
            <p:cNvPr id="27" name="Arrow: Circular 26">
              <a:extLst>
                <a:ext uri="{FF2B5EF4-FFF2-40B4-BE49-F238E27FC236}">
                  <a16:creationId xmlns:a16="http://schemas.microsoft.com/office/drawing/2014/main" id="{A12F8DFC-8E2F-456F-B676-4EAEC7DFF6CE}"/>
                </a:ext>
              </a:extLst>
            </p:cNvPr>
            <p:cNvSpPr/>
            <p:nvPr/>
          </p:nvSpPr>
          <p:spPr>
            <a:xfrm rot="16200000" flipH="1">
              <a:off x="2092554" y="1693995"/>
              <a:ext cx="1134904" cy="225224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BE6F32-008C-472C-A30F-FFAEC3C142EF}"/>
                </a:ext>
              </a:extLst>
            </p:cNvPr>
            <p:cNvSpPr txBox="1"/>
            <p:nvPr/>
          </p:nvSpPr>
          <p:spPr>
            <a:xfrm>
              <a:off x="878615" y="249772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AEFC7E-6A70-44B4-A7CB-4F9143A015D1}"/>
              </a:ext>
            </a:extLst>
          </p:cNvPr>
          <p:cNvGrpSpPr/>
          <p:nvPr/>
        </p:nvGrpSpPr>
        <p:grpSpPr>
          <a:xfrm>
            <a:off x="8419615" y="2301979"/>
            <a:ext cx="2893770" cy="1134904"/>
            <a:chOff x="8419615" y="2301979"/>
            <a:chExt cx="2893770" cy="1134904"/>
          </a:xfrm>
        </p:grpSpPr>
        <p:sp>
          <p:nvSpPr>
            <p:cNvPr id="28" name="Arrow: Circular 27">
              <a:extLst>
                <a:ext uri="{FF2B5EF4-FFF2-40B4-BE49-F238E27FC236}">
                  <a16:creationId xmlns:a16="http://schemas.microsoft.com/office/drawing/2014/main" id="{D7940569-5ABF-4C47-933C-6EA5C46BE965}"/>
                </a:ext>
              </a:extLst>
            </p:cNvPr>
            <p:cNvSpPr/>
            <p:nvPr/>
          </p:nvSpPr>
          <p:spPr>
            <a:xfrm rot="5400000" flipH="1">
              <a:off x="8978287" y="1743307"/>
              <a:ext cx="1134904" cy="225224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FF2BA0-77C2-48B4-A933-E41A09A7D1E6}"/>
                </a:ext>
              </a:extLst>
            </p:cNvPr>
            <p:cNvSpPr txBox="1"/>
            <p:nvPr/>
          </p:nvSpPr>
          <p:spPr>
            <a:xfrm>
              <a:off x="10671863" y="249772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0.8</a:t>
              </a:r>
            </a:p>
          </p:txBody>
        </p:sp>
      </p:grpSp>
      <p:pic>
        <p:nvPicPr>
          <p:cNvPr id="36" name="Picture 2" descr="Beach glasses, eyeglasses, eyewear, fashion glasses, sunglasses icon -  Download on Iconfinder">
            <a:extLst>
              <a:ext uri="{FF2B5EF4-FFF2-40B4-BE49-F238E27FC236}">
                <a16:creationId xmlns:a16="http://schemas.microsoft.com/office/drawing/2014/main" id="{CC348E29-36C9-4391-995F-A7E2BD97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21" y="5366117"/>
            <a:ext cx="719003" cy="7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each glasses, eyeglasses, eyewear, fashion glasses, sunglasses icon -  Download on Iconfinder">
            <a:extLst>
              <a:ext uri="{FF2B5EF4-FFF2-40B4-BE49-F238E27FC236}">
                <a16:creationId xmlns:a16="http://schemas.microsoft.com/office/drawing/2014/main" id="{35D0D883-930C-43DA-811D-B2B8D02B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35" y="5366116"/>
            <a:ext cx="719003" cy="7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5BA4-B4B0-42D6-A9C1-8F40ECB1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71" y="71811"/>
            <a:ext cx="10058400" cy="771395"/>
          </a:xfrm>
        </p:spPr>
        <p:txBody>
          <a:bodyPr/>
          <a:lstStyle/>
          <a:p>
            <a:r>
              <a:rPr lang="en-US" dirty="0"/>
              <a:t>HMM Emissions : Categorical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DDFAB7-39F5-47A6-984A-D49E2253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" name="Picture 2" descr="Free icon &quot;Umbrella icon&quot;">
            <a:extLst>
              <a:ext uri="{FF2B5EF4-FFF2-40B4-BE49-F238E27FC236}">
                <a16:creationId xmlns:a16="http://schemas.microsoft.com/office/drawing/2014/main" id="{B830895D-7580-43C9-BE1E-2CA75F07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71759"/>
            <a:ext cx="809536" cy="8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488 Yellow Rain Jacket Illustrations &amp; Clip Art - iStock">
            <a:extLst>
              <a:ext uri="{FF2B5EF4-FFF2-40B4-BE49-F238E27FC236}">
                <a16:creationId xmlns:a16="http://schemas.microsoft.com/office/drawing/2014/main" id="{7F72A276-C889-4AE2-BAE2-02D4CE466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1432" r="28824" b="20480"/>
          <a:stretch/>
        </p:blipFill>
        <p:spPr bwMode="auto">
          <a:xfrm>
            <a:off x="1216411" y="2826887"/>
            <a:ext cx="571274" cy="7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Yellow baseball cap icon Royalty Free Vector Image">
            <a:extLst>
              <a:ext uri="{FF2B5EF4-FFF2-40B4-BE49-F238E27FC236}">
                <a16:creationId xmlns:a16="http://schemas.microsoft.com/office/drawing/2014/main" id="{F96DF073-0775-40A6-B6F1-48297109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20708"/>
          <a:stretch/>
        </p:blipFill>
        <p:spPr bwMode="auto">
          <a:xfrm>
            <a:off x="1161803" y="3794012"/>
            <a:ext cx="680490" cy="5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Winter jacket icon ⬇ Vector Image by © LovArt | Vector Stock 142019014">
            <a:extLst>
              <a:ext uri="{FF2B5EF4-FFF2-40B4-BE49-F238E27FC236}">
                <a16:creationId xmlns:a16="http://schemas.microsoft.com/office/drawing/2014/main" id="{68289B7C-A549-4516-B866-802C8EBC5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8076" r="16946" b="22416"/>
          <a:stretch/>
        </p:blipFill>
        <p:spPr bwMode="auto">
          <a:xfrm>
            <a:off x="1145406" y="5273287"/>
            <a:ext cx="713285" cy="6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4325FC-6413-4C9F-8F5C-E5F63ED631CB}"/>
              </a:ext>
            </a:extLst>
          </p:cNvPr>
          <p:cNvCxnSpPr>
            <a:cxnSpLocks/>
          </p:cNvCxnSpPr>
          <p:nvPr/>
        </p:nvCxnSpPr>
        <p:spPr>
          <a:xfrm flipV="1">
            <a:off x="2117235" y="6114741"/>
            <a:ext cx="8657541" cy="160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4A87397-FEE7-418B-9F7F-DA9E52C43E2B}"/>
              </a:ext>
            </a:extLst>
          </p:cNvPr>
          <p:cNvSpPr/>
          <p:nvPr/>
        </p:nvSpPr>
        <p:spPr>
          <a:xfrm>
            <a:off x="2374984" y="2015710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73F8AA-52FC-43BE-B9E2-EC4A0C93C37F}"/>
              </a:ext>
            </a:extLst>
          </p:cNvPr>
          <p:cNvSpPr/>
          <p:nvPr/>
        </p:nvSpPr>
        <p:spPr>
          <a:xfrm>
            <a:off x="3390328" y="3754875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88BB54-4A0F-4C60-A8D8-88F9EB51B877}"/>
              </a:ext>
            </a:extLst>
          </p:cNvPr>
          <p:cNvSpPr/>
          <p:nvPr/>
        </p:nvSpPr>
        <p:spPr>
          <a:xfrm>
            <a:off x="2858777" y="2934504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0D7FB5-AD7B-46C8-86E9-8E2EB64D13DF}"/>
              </a:ext>
            </a:extLst>
          </p:cNvPr>
          <p:cNvSpPr/>
          <p:nvPr/>
        </p:nvSpPr>
        <p:spPr>
          <a:xfrm>
            <a:off x="3771131" y="4566321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669CB2-43CF-4149-801B-36F7EA3793DB}"/>
              </a:ext>
            </a:extLst>
          </p:cNvPr>
          <p:cNvSpPr/>
          <p:nvPr/>
        </p:nvSpPr>
        <p:spPr>
          <a:xfrm>
            <a:off x="4371525" y="2949710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007E2E-8021-4E05-A56C-9A0493B0A084}"/>
              </a:ext>
            </a:extLst>
          </p:cNvPr>
          <p:cNvSpPr/>
          <p:nvPr/>
        </p:nvSpPr>
        <p:spPr>
          <a:xfrm>
            <a:off x="4849181" y="2020272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B4F54-8BDA-41D6-BED6-06A3E730DD50}"/>
              </a:ext>
            </a:extLst>
          </p:cNvPr>
          <p:cNvSpPr/>
          <p:nvPr/>
        </p:nvSpPr>
        <p:spPr>
          <a:xfrm>
            <a:off x="5308427" y="5362274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F02E83-1C5A-4937-8F5D-844DAB157EC4}"/>
              </a:ext>
            </a:extLst>
          </p:cNvPr>
          <p:cNvSpPr/>
          <p:nvPr/>
        </p:nvSpPr>
        <p:spPr>
          <a:xfrm>
            <a:off x="5620386" y="2941117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B7A88A-B006-4C25-8CAC-389CB9EF784C}"/>
              </a:ext>
            </a:extLst>
          </p:cNvPr>
          <p:cNvGrpSpPr/>
          <p:nvPr/>
        </p:nvGrpSpPr>
        <p:grpSpPr>
          <a:xfrm>
            <a:off x="6793764" y="2015710"/>
            <a:ext cx="3154910" cy="3868198"/>
            <a:chOff x="6793764" y="2015710"/>
            <a:chExt cx="3154910" cy="38681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97C107E-F15D-42B0-A886-F038A87CE615}"/>
                </a:ext>
              </a:extLst>
            </p:cNvPr>
            <p:cNvSpPr/>
            <p:nvPr/>
          </p:nvSpPr>
          <p:spPr>
            <a:xfrm>
              <a:off x="6793764" y="2015710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BC9EF07-DABE-4997-A77B-ED21A60F26E2}"/>
                </a:ext>
              </a:extLst>
            </p:cNvPr>
            <p:cNvSpPr/>
            <p:nvPr/>
          </p:nvSpPr>
          <p:spPr>
            <a:xfrm>
              <a:off x="7277557" y="3770081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99CBAF-67DB-4DE4-B312-4EF394F506A5}"/>
                </a:ext>
              </a:extLst>
            </p:cNvPr>
            <p:cNvSpPr/>
            <p:nvPr/>
          </p:nvSpPr>
          <p:spPr>
            <a:xfrm>
              <a:off x="7779761" y="4566321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AC68EC-20A5-4272-8CF8-4F4D4C5C51BB}"/>
                </a:ext>
              </a:extLst>
            </p:cNvPr>
            <p:cNvSpPr/>
            <p:nvPr/>
          </p:nvSpPr>
          <p:spPr>
            <a:xfrm>
              <a:off x="8386293" y="3776672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840A36-25B0-4E8B-B649-40B7A028FCB0}"/>
                </a:ext>
              </a:extLst>
            </p:cNvPr>
            <p:cNvSpPr/>
            <p:nvPr/>
          </p:nvSpPr>
          <p:spPr>
            <a:xfrm>
              <a:off x="9054193" y="3776672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336E702-CF15-4DC3-AA36-BCE468773122}"/>
                </a:ext>
              </a:extLst>
            </p:cNvPr>
            <p:cNvSpPr/>
            <p:nvPr/>
          </p:nvSpPr>
          <p:spPr>
            <a:xfrm>
              <a:off x="9413003" y="4566321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4C776D-3CCE-4DD7-B60A-8FE14BA75A2C}"/>
                </a:ext>
              </a:extLst>
            </p:cNvPr>
            <p:cNvSpPr/>
            <p:nvPr/>
          </p:nvSpPr>
          <p:spPr>
            <a:xfrm>
              <a:off x="8696007" y="5362274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33993B-141E-4C54-98FA-996E1C505A05}"/>
                </a:ext>
              </a:extLst>
            </p:cNvPr>
            <p:cNvSpPr/>
            <p:nvPr/>
          </p:nvSpPr>
          <p:spPr>
            <a:xfrm>
              <a:off x="9838209" y="2949710"/>
              <a:ext cx="110465" cy="5216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281E298-E350-4F12-9167-CE1E1D0D4A1F}"/>
              </a:ext>
            </a:extLst>
          </p:cNvPr>
          <p:cNvSpPr txBox="1"/>
          <p:nvPr/>
        </p:nvSpPr>
        <p:spPr>
          <a:xfrm>
            <a:off x="9867058" y="155366"/>
            <a:ext cx="210086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Rainy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A5B504-F139-4627-9618-FE57C63B1FE6}"/>
              </a:ext>
            </a:extLst>
          </p:cNvPr>
          <p:cNvSpPr txBox="1"/>
          <p:nvPr/>
        </p:nvSpPr>
        <p:spPr>
          <a:xfrm>
            <a:off x="9867057" y="761558"/>
            <a:ext cx="2100869" cy="523220"/>
          </a:xfrm>
          <a:prstGeom prst="rect">
            <a:avLst/>
          </a:prstGeom>
          <a:solidFill>
            <a:srgbClr val="FCF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Sunny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F067BE-855D-479A-91F5-FECAE0D4E1D2}"/>
              </a:ext>
            </a:extLst>
          </p:cNvPr>
          <p:cNvSpPr/>
          <p:nvPr/>
        </p:nvSpPr>
        <p:spPr>
          <a:xfrm>
            <a:off x="6168523" y="2015710"/>
            <a:ext cx="110465" cy="521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98B5AA-F91A-447C-8FD6-460D9957E151}"/>
              </a:ext>
            </a:extLst>
          </p:cNvPr>
          <p:cNvSpPr/>
          <p:nvPr/>
        </p:nvSpPr>
        <p:spPr>
          <a:xfrm>
            <a:off x="2168236" y="1867013"/>
            <a:ext cx="1021732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357434-C795-4D8C-84F7-E8558E3B52FB}"/>
              </a:ext>
            </a:extLst>
          </p:cNvPr>
          <p:cNvSpPr/>
          <p:nvPr/>
        </p:nvSpPr>
        <p:spPr>
          <a:xfrm>
            <a:off x="3185577" y="1867013"/>
            <a:ext cx="1021732" cy="4127566"/>
          </a:xfrm>
          <a:prstGeom prst="rect">
            <a:avLst/>
          </a:prstGeom>
          <a:solidFill>
            <a:srgbClr val="FCF0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428EA13-EEDA-4442-B1B8-77517F412944}"/>
              </a:ext>
            </a:extLst>
          </p:cNvPr>
          <p:cNvSpPr/>
          <p:nvPr/>
        </p:nvSpPr>
        <p:spPr>
          <a:xfrm>
            <a:off x="4204415" y="1867013"/>
            <a:ext cx="2867943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B0AC79-6532-42F7-8950-F3A35E93159C}"/>
              </a:ext>
            </a:extLst>
          </p:cNvPr>
          <p:cNvSpPr/>
          <p:nvPr/>
        </p:nvSpPr>
        <p:spPr>
          <a:xfrm>
            <a:off x="7058179" y="1867013"/>
            <a:ext cx="2589354" cy="4127566"/>
          </a:xfrm>
          <a:prstGeom prst="rect">
            <a:avLst/>
          </a:prstGeom>
          <a:solidFill>
            <a:srgbClr val="FCF0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6C3E5D-DADC-476E-B47F-9551A66DFB8E}"/>
              </a:ext>
            </a:extLst>
          </p:cNvPr>
          <p:cNvSpPr/>
          <p:nvPr/>
        </p:nvSpPr>
        <p:spPr>
          <a:xfrm>
            <a:off x="9624072" y="1867013"/>
            <a:ext cx="496335" cy="4127566"/>
          </a:xfrm>
          <a:prstGeom prst="rect">
            <a:avLst/>
          </a:prstGeom>
          <a:solidFill>
            <a:srgbClr val="ADC8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8D4DB7-59A4-4BEC-AA67-3B173AB8803A}"/>
              </a:ext>
            </a:extLst>
          </p:cNvPr>
          <p:cNvGrpSpPr/>
          <p:nvPr/>
        </p:nvGrpSpPr>
        <p:grpSpPr>
          <a:xfrm>
            <a:off x="2802720" y="1174503"/>
            <a:ext cx="7193618" cy="1172844"/>
            <a:chOff x="2802720" y="1174503"/>
            <a:chExt cx="7193618" cy="1172844"/>
          </a:xfrm>
        </p:grpSpPr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6EBE0A80-326C-4D03-BCC7-92A39A7A99B7}"/>
                </a:ext>
              </a:extLst>
            </p:cNvPr>
            <p:cNvSpPr/>
            <p:nvPr/>
          </p:nvSpPr>
          <p:spPr>
            <a:xfrm>
              <a:off x="2802720" y="1174503"/>
              <a:ext cx="753986" cy="117284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Arrow: Circular 70">
              <a:extLst>
                <a:ext uri="{FF2B5EF4-FFF2-40B4-BE49-F238E27FC236}">
                  <a16:creationId xmlns:a16="http://schemas.microsoft.com/office/drawing/2014/main" id="{C6028801-5AA9-48E7-8B5D-FD39B38E9F6B}"/>
                </a:ext>
              </a:extLst>
            </p:cNvPr>
            <p:cNvSpPr/>
            <p:nvPr/>
          </p:nvSpPr>
          <p:spPr>
            <a:xfrm>
              <a:off x="3807025" y="1174503"/>
              <a:ext cx="753986" cy="117284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Arrow: Circular 71">
              <a:extLst>
                <a:ext uri="{FF2B5EF4-FFF2-40B4-BE49-F238E27FC236}">
                  <a16:creationId xmlns:a16="http://schemas.microsoft.com/office/drawing/2014/main" id="{6811BECB-E94F-44B0-9BD8-C1626E96DD0B}"/>
                </a:ext>
              </a:extLst>
            </p:cNvPr>
            <p:cNvSpPr/>
            <p:nvPr/>
          </p:nvSpPr>
          <p:spPr>
            <a:xfrm>
              <a:off x="6666163" y="1174503"/>
              <a:ext cx="753986" cy="117284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Arrow: Circular 72">
              <a:extLst>
                <a:ext uri="{FF2B5EF4-FFF2-40B4-BE49-F238E27FC236}">
                  <a16:creationId xmlns:a16="http://schemas.microsoft.com/office/drawing/2014/main" id="{2E2BA374-A344-4C6E-BD27-76121874D063}"/>
                </a:ext>
              </a:extLst>
            </p:cNvPr>
            <p:cNvSpPr/>
            <p:nvPr/>
          </p:nvSpPr>
          <p:spPr>
            <a:xfrm>
              <a:off x="9242352" y="1174503"/>
              <a:ext cx="753986" cy="117284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5" name="Picture 2" descr="Beach glasses, eyeglasses, eyewear, fashion glasses, sunglasses icon -  Download on Iconfinder">
            <a:extLst>
              <a:ext uri="{FF2B5EF4-FFF2-40B4-BE49-F238E27FC236}">
                <a16:creationId xmlns:a16="http://schemas.microsoft.com/office/drawing/2014/main" id="{23045880-2964-439A-976D-8638F30D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01" y="4431609"/>
            <a:ext cx="809536" cy="8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BC7F-10AC-4D2B-9D3E-517E205B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: Model Parameters</a:t>
            </a:r>
          </a:p>
        </p:txBody>
      </p:sp>
      <p:pic>
        <p:nvPicPr>
          <p:cNvPr id="6" name="Picture 2" descr="Free icon &quot;Umbrella icon&quot;">
            <a:extLst>
              <a:ext uri="{FF2B5EF4-FFF2-40B4-BE49-F238E27FC236}">
                <a16:creationId xmlns:a16="http://schemas.microsoft.com/office/drawing/2014/main" id="{2ACBCE04-72CF-4F00-8DAE-103651B8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4" y="4898961"/>
            <a:ext cx="565823" cy="5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488 Yellow Rain Jacket Illustrations &amp; Clip Art - iStock">
            <a:extLst>
              <a:ext uri="{FF2B5EF4-FFF2-40B4-BE49-F238E27FC236}">
                <a16:creationId xmlns:a16="http://schemas.microsoft.com/office/drawing/2014/main" id="{09BB4388-4CAE-4BFD-B52B-C6E82E281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1432" r="28824" b="20480"/>
          <a:stretch/>
        </p:blipFill>
        <p:spPr bwMode="auto">
          <a:xfrm>
            <a:off x="2301561" y="4919734"/>
            <a:ext cx="399290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ellow baseball cap icon Royalty Free Vector Image">
            <a:extLst>
              <a:ext uri="{FF2B5EF4-FFF2-40B4-BE49-F238E27FC236}">
                <a16:creationId xmlns:a16="http://schemas.microsoft.com/office/drawing/2014/main" id="{168D8177-F3F2-4CD6-8D39-CF02B41E6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20708"/>
          <a:stretch/>
        </p:blipFill>
        <p:spPr bwMode="auto">
          <a:xfrm>
            <a:off x="2948695" y="5006815"/>
            <a:ext cx="475627" cy="3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inter jacket icon ⬇ Vector Image by © LovArt | Vector Stock 142019014">
            <a:extLst>
              <a:ext uri="{FF2B5EF4-FFF2-40B4-BE49-F238E27FC236}">
                <a16:creationId xmlns:a16="http://schemas.microsoft.com/office/drawing/2014/main" id="{AEE90205-23FA-4382-BAA4-C69C753BC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8076" r="16946" b="22416"/>
          <a:stretch/>
        </p:blipFill>
        <p:spPr bwMode="auto">
          <a:xfrm>
            <a:off x="4473962" y="4937378"/>
            <a:ext cx="498549" cy="4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B7283FE1-98AE-4FD9-8283-CCD7CA40A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85162"/>
              </p:ext>
            </p:extLst>
          </p:nvPr>
        </p:nvGraphicFramePr>
        <p:xfrm>
          <a:off x="1487894" y="3850070"/>
          <a:ext cx="361384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768">
                  <a:extLst>
                    <a:ext uri="{9D8B030D-6E8A-4147-A177-3AD203B41FA5}">
                      <a16:colId xmlns:a16="http://schemas.microsoft.com/office/drawing/2014/main" val="222383941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4277307341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278503614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3507115216"/>
                    </a:ext>
                  </a:extLst>
                </a:gridCol>
                <a:gridCol w="722768">
                  <a:extLst>
                    <a:ext uri="{9D8B030D-6E8A-4147-A177-3AD203B41FA5}">
                      <a16:colId xmlns:a16="http://schemas.microsoft.com/office/drawing/2014/main" val="2783965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>
                    <a:solidFill>
                      <a:srgbClr val="FCF00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</a:t>
                      </a:r>
                    </a:p>
                  </a:txBody>
                  <a:tcPr>
                    <a:solidFill>
                      <a:srgbClr val="FCF00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0.36</a:t>
                      </a:r>
                    </a:p>
                  </a:txBody>
                  <a:tcPr>
                    <a:solidFill>
                      <a:srgbClr val="FCF00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0.51</a:t>
                      </a:r>
                    </a:p>
                  </a:txBody>
                  <a:tcPr>
                    <a:solidFill>
                      <a:srgbClr val="FCF00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</a:t>
                      </a:r>
                    </a:p>
                  </a:txBody>
                  <a:tcPr>
                    <a:solidFill>
                      <a:srgbClr val="FCF00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79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0.37</a:t>
                      </a:r>
                    </a:p>
                  </a:txBody>
                  <a:tcPr>
                    <a:solidFill>
                      <a:srgbClr val="ADC8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0.33</a:t>
                      </a:r>
                    </a:p>
                  </a:txBody>
                  <a:tcPr>
                    <a:solidFill>
                      <a:srgbClr val="ADC8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0.09</a:t>
                      </a:r>
                    </a:p>
                  </a:txBody>
                  <a:tcPr>
                    <a:solidFill>
                      <a:srgbClr val="ADC8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0.18</a:t>
                      </a:r>
                    </a:p>
                  </a:txBody>
                  <a:tcPr>
                    <a:solidFill>
                      <a:srgbClr val="ADC8DD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</a:t>
                      </a:r>
                    </a:p>
                  </a:txBody>
                  <a:tcPr>
                    <a:solidFill>
                      <a:srgbClr val="ADC8DD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854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0D681B-967C-4DFC-9E14-8119D4CA0133}"/>
              </a:ext>
            </a:extLst>
          </p:cNvPr>
          <p:cNvSpPr txBox="1"/>
          <p:nvPr/>
        </p:nvSpPr>
        <p:spPr>
          <a:xfrm>
            <a:off x="2115766" y="1979705"/>
            <a:ext cx="251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Emission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59ED9-4988-480C-A5F3-E1533E9F957A}"/>
              </a:ext>
            </a:extLst>
          </p:cNvPr>
          <p:cNvSpPr txBox="1"/>
          <p:nvPr/>
        </p:nvSpPr>
        <p:spPr>
          <a:xfrm>
            <a:off x="1394005" y="3232477"/>
            <a:ext cx="3801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How much of each category?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31249-F96E-4ED5-AB34-E0D154C702FB}"/>
              </a:ext>
            </a:extLst>
          </p:cNvPr>
          <p:cNvSpPr txBox="1"/>
          <p:nvPr/>
        </p:nvSpPr>
        <p:spPr>
          <a:xfrm>
            <a:off x="580530" y="3841647"/>
            <a:ext cx="94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Sunny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44979-D502-4A22-B07D-5123545BB3E7}"/>
              </a:ext>
            </a:extLst>
          </p:cNvPr>
          <p:cNvSpPr txBox="1"/>
          <p:nvPr/>
        </p:nvSpPr>
        <p:spPr>
          <a:xfrm>
            <a:off x="606478" y="4307270"/>
            <a:ext cx="86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FA286-DF14-47C4-AC39-783F2028D22F}"/>
              </a:ext>
            </a:extLst>
          </p:cNvPr>
          <p:cNvSpPr txBox="1"/>
          <p:nvPr/>
        </p:nvSpPr>
        <p:spPr>
          <a:xfrm>
            <a:off x="7796129" y="1979705"/>
            <a:ext cx="2658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Transition Matrix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68EA49B-E2A8-45D5-83CE-A5C09F610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62888"/>
              </p:ext>
            </p:extLst>
          </p:nvPr>
        </p:nvGraphicFramePr>
        <p:xfrm>
          <a:off x="8277610" y="3687573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1114376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004786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07736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4277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F42478D-405E-44CA-AE31-124348F44264}"/>
              </a:ext>
            </a:extLst>
          </p:cNvPr>
          <p:cNvSpPr txBox="1"/>
          <p:nvPr/>
        </p:nvSpPr>
        <p:spPr>
          <a:xfrm>
            <a:off x="8277610" y="3150491"/>
            <a:ext cx="86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Rainy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BB7BC7-06E4-4016-8B74-DC53978757B3}"/>
              </a:ext>
            </a:extLst>
          </p:cNvPr>
          <p:cNvSpPr txBox="1"/>
          <p:nvPr/>
        </p:nvSpPr>
        <p:spPr>
          <a:xfrm>
            <a:off x="9150084" y="3150491"/>
            <a:ext cx="94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Sunny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9F8388-0BF9-4784-8ACA-C0EE34BB14A8}"/>
              </a:ext>
            </a:extLst>
          </p:cNvPr>
          <p:cNvGrpSpPr/>
          <p:nvPr/>
        </p:nvGrpSpPr>
        <p:grpSpPr>
          <a:xfrm rot="16200000">
            <a:off x="7008721" y="4290157"/>
            <a:ext cx="1817668" cy="461665"/>
            <a:chOff x="5938385" y="3748621"/>
            <a:chExt cx="1817668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879021-48EF-4B94-BE2D-A420190F4B7D}"/>
                </a:ext>
              </a:extLst>
            </p:cNvPr>
            <p:cNvSpPr txBox="1"/>
            <p:nvPr/>
          </p:nvSpPr>
          <p:spPr>
            <a:xfrm>
              <a:off x="5938385" y="3748621"/>
              <a:ext cx="945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Sunny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AF7DF9-CA51-475A-A70B-23ACD79FDC95}"/>
                </a:ext>
              </a:extLst>
            </p:cNvPr>
            <p:cNvSpPr txBox="1"/>
            <p:nvPr/>
          </p:nvSpPr>
          <p:spPr>
            <a:xfrm>
              <a:off x="6891008" y="3748621"/>
              <a:ext cx="86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Rainy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B7257F-B1C3-42FC-857C-86F301C4EE76}"/>
              </a:ext>
            </a:extLst>
          </p:cNvPr>
          <p:cNvSpPr txBox="1"/>
          <p:nvPr/>
        </p:nvSpPr>
        <p:spPr>
          <a:xfrm rot="16200000">
            <a:off x="6487378" y="4417307"/>
            <a:ext cx="1900136" cy="369332"/>
          </a:xfrm>
          <a:prstGeom prst="rect">
            <a:avLst/>
          </a:prstGeom>
          <a:solidFill>
            <a:srgbClr val="33F8D3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Go from this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3E792-2EBD-4C85-BCFF-E8595A87F57F}"/>
              </a:ext>
            </a:extLst>
          </p:cNvPr>
          <p:cNvSpPr txBox="1"/>
          <p:nvPr/>
        </p:nvSpPr>
        <p:spPr>
          <a:xfrm>
            <a:off x="8527020" y="2746398"/>
            <a:ext cx="1329979" cy="369332"/>
          </a:xfrm>
          <a:prstGeom prst="rect">
            <a:avLst/>
          </a:prstGeom>
          <a:solidFill>
            <a:srgbClr val="33F8D3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To this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26C82-1C2A-4654-99F9-1B8FA9A1D24E}"/>
              </a:ext>
            </a:extLst>
          </p:cNvPr>
          <p:cNvSpPr txBox="1"/>
          <p:nvPr/>
        </p:nvSpPr>
        <p:spPr>
          <a:xfrm rot="16200000">
            <a:off x="-93745" y="4030376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State</a:t>
            </a:r>
          </a:p>
        </p:txBody>
      </p:sp>
      <p:pic>
        <p:nvPicPr>
          <p:cNvPr id="26" name="Picture 2" descr="Beach glasses, eyeglasses, eyewear, fashion glasses, sunglasses icon -  Download on Iconfinder">
            <a:extLst>
              <a:ext uri="{FF2B5EF4-FFF2-40B4-BE49-F238E27FC236}">
                <a16:creationId xmlns:a16="http://schemas.microsoft.com/office/drawing/2014/main" id="{C3290F83-465C-4311-8B53-1A0043E5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724" y="4822370"/>
            <a:ext cx="719003" cy="7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5F2B-0E32-43B1-9635-E1169142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(Brief)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B942-FB2C-42E8-8D29-35648493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I like plotting and printing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Can turn off on top of script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All in MATLAB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MATLAB HMM is Categorical…but all HMMs are NOT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Different algorithms to find model parameters (Emission and Transition matrices), and to find the sequence of states in the data (Posterior Decoding).</a:t>
            </a:r>
          </a:p>
        </p:txBody>
      </p:sp>
    </p:spTree>
    <p:extLst>
      <p:ext uri="{BB962C8B-B14F-4D97-AF65-F5344CB8AC3E}">
        <p14:creationId xmlns:p14="http://schemas.microsoft.com/office/powerpoint/2010/main" val="294198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B0B6-BBB1-47E3-8316-47DD826C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Best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5569D-87E6-4C4C-AB04-9130ACC2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How do we determine number of clusters in GMM, or number of states in HMM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Mean Squared Error? Variance Explained (R^2)?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Models with more parameters will ALWAYS perform better (but at what cost)</a:t>
            </a:r>
            <a:endParaRPr lang="en-US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Akaike Information Criterion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Compares “Goodness of Fit” with number of parameters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AIC penalizes models by how many parameters they have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Fit models with a range of clusters/states. Model with lowest AIC “should” be best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b="1" dirty="0"/>
              <a:t>Doesn’t always work that great </a:t>
            </a:r>
            <a:r>
              <a:rPr lang="en-US" sz="2400" b="1" dirty="0">
                <a:sym typeface="Wingdings" panose="05000000000000000000" pitchFamily="2" charset="2"/>
              </a:rPr>
              <a:t>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Cross-validation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Train on a subset of the data and testing on a “held-out” subset (new data)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Not explored today</a:t>
            </a:r>
          </a:p>
        </p:txBody>
      </p:sp>
    </p:spTree>
    <p:extLst>
      <p:ext uri="{BB962C8B-B14F-4D97-AF65-F5344CB8AC3E}">
        <p14:creationId xmlns:p14="http://schemas.microsoft.com/office/powerpoint/2010/main" val="53043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3E99-A11C-468F-9853-05E0102F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3894-0538-452F-8AAE-079E636D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Bishop, C. M. (2006).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Pattern recognition and machine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. Springer.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Chen, X.,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Qiu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X., Jiang, J., &amp; Huang, X. (2015). Gaussian mixture embeddings for multiple word prototypes.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ArXiv:1511.06246 [Cs]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. 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  <a:hlinkClick r:id="rId2"/>
              </a:rPr>
              <a:t>http://arxiv.org/abs/1511.06246</a:t>
            </a:r>
            <a:endParaRPr lang="en-US" b="0" i="0" dirty="0">
              <a:solidFill>
                <a:srgbClr val="222222"/>
              </a:solidFill>
              <a:effectLst/>
              <a:latin typeface="AvenirNextLTPr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Lopes, M. V., Aguiar, E., Santana, E., Santana, E., &amp; Barros, A. K. (2013). ICA feature extraction for spike sorting of single-channel records.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2013 ISSNIP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venirNextLTPro"/>
              </a:rPr>
              <a:t>Biosignals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 and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venirNextLTPro"/>
              </a:rPr>
              <a:t>Biorobotics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 Conference: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venirNextLTPro"/>
              </a:rPr>
              <a:t>Biosignals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 and Robotics for Better and Safer Living (BRC)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1–5. https://doi.org/10.1109/BRC.2013.6487468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Malafeev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A., Laptev, D., Bauer,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Omlin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X.,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Wierzbicka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Wichniak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Jernajczyk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W.,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Riener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Buhmann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J.,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Achermann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P. (2018). Automatic human sleep stage scoring using deep neural networks.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Frontiers in Neuroscience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12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. https://doi.org/10.3389/fnins.2018.00781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Permuter</a:t>
            </a:r>
            <a:r>
              <a:rPr lang="en-US" dirty="0"/>
              <a:t>, H., </a:t>
            </a:r>
            <a:r>
              <a:rPr lang="en-US" dirty="0" err="1"/>
              <a:t>Francos</a:t>
            </a:r>
            <a:r>
              <a:rPr lang="en-US" dirty="0"/>
              <a:t>, J., &amp; Jermyn, I. (2006). A study of Gaussian mixture models of color and texture features for image classification and segmentation. Pattern Recognition, 39(4), 695–706. </a:t>
            </a:r>
            <a:r>
              <a:rPr lang="en-US" dirty="0">
                <a:hlinkClick r:id="rId3"/>
              </a:rPr>
              <a:t>https://doi.org/10.1016/j.patcog.2005.10.028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Rey, H. G.,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NextLTPro"/>
              </a:rPr>
              <a:t>Pedreira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C., &amp; Quian Quiroga, R. (2015). Past, present and future of spike sorting techniques.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Brain Research Bulletin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venirNextLTPro"/>
              </a:rPr>
              <a:t>119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</a:rPr>
              <a:t>, 106–117. </a:t>
            </a:r>
            <a:r>
              <a:rPr lang="en-US" b="0" i="0" dirty="0">
                <a:solidFill>
                  <a:srgbClr val="222222"/>
                </a:solidFill>
                <a:effectLst/>
                <a:latin typeface="AvenirNextLTPro"/>
                <a:hlinkClick r:id="rId4"/>
              </a:rPr>
              <a:t>https://doi.org/10.1016/j.brainresbull.2015.04.007</a:t>
            </a:r>
            <a:endParaRPr lang="en-US" b="0" i="0" dirty="0">
              <a:solidFill>
                <a:srgbClr val="222222"/>
              </a:solidFill>
              <a:effectLst/>
              <a:latin typeface="AvenirNextLTPro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0F65-C5E2-433F-B7B6-E5C089F8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31C1-BF53-48D2-800D-1731C821A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Clustering spatial data (using Gaussian Mixture Models)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Transition from spatial to temporal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Clustering temporal data (using Hidden Markov Models)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4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78E4-CD13-4A7C-BCF5-732FAE43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Types of Data with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9091-CA18-4C25-9CCD-0C428C59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Types of data: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Temporally Independent (Spatial)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Temporally Dependent</a:t>
            </a:r>
          </a:p>
        </p:txBody>
      </p:sp>
    </p:spTree>
    <p:extLst>
      <p:ext uri="{BB962C8B-B14F-4D97-AF65-F5344CB8AC3E}">
        <p14:creationId xmlns:p14="http://schemas.microsoft.com/office/powerpoint/2010/main" val="202502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521A79-C04C-4709-BFCD-9B4E50B73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7" y="2070209"/>
            <a:ext cx="4947065" cy="41987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C926B-FF5B-4E68-AD3E-FD5F49C51033}"/>
              </a:ext>
            </a:extLst>
          </p:cNvPr>
          <p:cNvCxnSpPr/>
          <p:nvPr/>
        </p:nvCxnSpPr>
        <p:spPr>
          <a:xfrm>
            <a:off x="2695301" y="2482813"/>
            <a:ext cx="0" cy="3211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A463F4-2AB5-494F-AD62-8D8EA4AF4976}"/>
              </a:ext>
            </a:extLst>
          </p:cNvPr>
          <p:cNvCxnSpPr/>
          <p:nvPr/>
        </p:nvCxnSpPr>
        <p:spPr>
          <a:xfrm>
            <a:off x="4300643" y="2482812"/>
            <a:ext cx="0" cy="3211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CC61AA-EBAF-45BD-AF60-0C5BE5E9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292" y="85131"/>
            <a:ext cx="10058400" cy="1450757"/>
          </a:xfrm>
        </p:spPr>
        <p:txBody>
          <a:bodyPr/>
          <a:lstStyle/>
          <a:p>
            <a:r>
              <a:rPr lang="en-US" sz="4800" dirty="0"/>
              <a:t>Temporally Independent Data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9467EB-2401-4E93-872B-1BFCFF615073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2" name="Picture 4" descr="Understanding K-Means and Hierarchical Clustering in R | by Shrey Parth |  Medium">
            <a:extLst>
              <a:ext uri="{FF2B5EF4-FFF2-40B4-BE49-F238E27FC236}">
                <a16:creationId xmlns:a16="http://schemas.microsoft.com/office/drawing/2014/main" id="{E78EAC55-2F66-4F7E-A2C3-AD81827F0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6" t="25609" b="44663"/>
          <a:stretch/>
        </p:blipFill>
        <p:spPr bwMode="auto">
          <a:xfrm>
            <a:off x="6296959" y="2313795"/>
            <a:ext cx="2302952" cy="26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97BF4-C76E-4819-BED1-D1CB34A3287F}"/>
              </a:ext>
            </a:extLst>
          </p:cNvPr>
          <p:cNvSpPr txBox="1"/>
          <p:nvPr/>
        </p:nvSpPr>
        <p:spPr>
          <a:xfrm>
            <a:off x="3018888" y="5938755"/>
            <a:ext cx="1366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Petal Length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8EC1A-0D5B-4431-90E2-B216207D2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44" y="1612555"/>
            <a:ext cx="5717815" cy="4656386"/>
          </a:xfrm>
          <a:prstGeom prst="rect">
            <a:avLst/>
          </a:prstGeom>
        </p:spPr>
      </p:pic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11305FEF-3DC0-43C1-85AF-FB9E2DFB0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83614"/>
              </p:ext>
            </p:extLst>
          </p:nvPr>
        </p:nvGraphicFramePr>
        <p:xfrm>
          <a:off x="9173544" y="2465821"/>
          <a:ext cx="1115648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648">
                  <a:extLst>
                    <a:ext uri="{9D8B030D-6E8A-4147-A177-3AD203B41FA5}">
                      <a16:colId xmlns:a16="http://schemas.microsoft.com/office/drawing/2014/main" val="2686110155"/>
                    </a:ext>
                  </a:extLst>
                </a:gridCol>
              </a:tblGrid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1.5</a:t>
                      </a:r>
                    </a:p>
                  </a:txBody>
                  <a:tcPr>
                    <a:solidFill>
                      <a:srgbClr val="FF6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81267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4.0</a:t>
                      </a:r>
                    </a:p>
                  </a:txBody>
                  <a:tcPr>
                    <a:solidFill>
                      <a:srgbClr val="00C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25006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6.1</a:t>
                      </a:r>
                    </a:p>
                  </a:txBody>
                  <a:tcPr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96870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1.1</a:t>
                      </a:r>
                    </a:p>
                  </a:txBody>
                  <a:tcPr>
                    <a:solidFill>
                      <a:srgbClr val="FF6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67244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6.8</a:t>
                      </a:r>
                    </a:p>
                  </a:txBody>
                  <a:tcPr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55714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3.7</a:t>
                      </a:r>
                    </a:p>
                  </a:txBody>
                  <a:tcPr>
                    <a:solidFill>
                      <a:srgbClr val="00C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305722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6.6</a:t>
                      </a:r>
                    </a:p>
                  </a:txBody>
                  <a:tcPr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19948"/>
                  </a:ext>
                </a:extLst>
              </a:tr>
              <a:tr h="4340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5.9</a:t>
                      </a:r>
                    </a:p>
                  </a:txBody>
                  <a:tcPr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038208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911A69-CA87-41D6-B56D-9DDFFA14407F}"/>
              </a:ext>
            </a:extLst>
          </p:cNvPr>
          <p:cNvCxnSpPr/>
          <p:nvPr/>
        </p:nvCxnSpPr>
        <p:spPr>
          <a:xfrm>
            <a:off x="10675729" y="3204446"/>
            <a:ext cx="0" cy="1763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F734A9-D72F-4C0B-8CA6-75EC2F98E5F1}"/>
              </a:ext>
            </a:extLst>
          </p:cNvPr>
          <p:cNvSpPr txBox="1"/>
          <p:nvPr/>
        </p:nvSpPr>
        <p:spPr>
          <a:xfrm rot="5400000">
            <a:off x="9486421" y="3817741"/>
            <a:ext cx="3151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Order of Datapoints</a:t>
            </a:r>
          </a:p>
        </p:txBody>
      </p:sp>
    </p:spTree>
    <p:extLst>
      <p:ext uri="{BB962C8B-B14F-4D97-AF65-F5344CB8AC3E}">
        <p14:creationId xmlns:p14="http://schemas.microsoft.com/office/powerpoint/2010/main" val="5795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8B12E09-2DE5-4ACA-850E-A8B2C3254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18714"/>
              </p:ext>
            </p:extLst>
          </p:nvPr>
        </p:nvGraphicFramePr>
        <p:xfrm>
          <a:off x="1349071" y="5805516"/>
          <a:ext cx="475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1932951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36000">
                          <a:srgbClr val="FF0000"/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41845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33C2220-8363-454D-B16A-A4910184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Temporally Dependent Data</a:t>
            </a:r>
          </a:p>
        </p:txBody>
      </p:sp>
      <p:pic>
        <p:nvPicPr>
          <p:cNvPr id="4" name="Picture 2" descr="Domestic energy usage patterns during social distancing | Octopus Energy">
            <a:extLst>
              <a:ext uri="{FF2B5EF4-FFF2-40B4-BE49-F238E27FC236}">
                <a16:creationId xmlns:a16="http://schemas.microsoft.com/office/drawing/2014/main" id="{67B90DF2-C7D7-463B-BB3E-A16A7620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3" y="2361514"/>
            <a:ext cx="10330167" cy="34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8D04DB4-36F4-4B38-A63D-4DF219A19C79}"/>
              </a:ext>
            </a:extLst>
          </p:cNvPr>
          <p:cNvSpPr/>
          <p:nvPr/>
        </p:nvSpPr>
        <p:spPr>
          <a:xfrm>
            <a:off x="2167599" y="4256410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80806-7D0B-4C36-A296-2759D5FA5561}"/>
              </a:ext>
            </a:extLst>
          </p:cNvPr>
          <p:cNvSpPr/>
          <p:nvPr/>
        </p:nvSpPr>
        <p:spPr>
          <a:xfrm>
            <a:off x="2546576" y="4072448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21B7A4-8B84-4220-83C1-5EA3EF8BF594}"/>
              </a:ext>
            </a:extLst>
          </p:cNvPr>
          <p:cNvSpPr/>
          <p:nvPr/>
        </p:nvSpPr>
        <p:spPr>
          <a:xfrm>
            <a:off x="2654328" y="3652619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FAEF6-934C-44C1-AE64-181A913F5920}"/>
              </a:ext>
            </a:extLst>
          </p:cNvPr>
          <p:cNvSpPr/>
          <p:nvPr/>
        </p:nvSpPr>
        <p:spPr>
          <a:xfrm>
            <a:off x="2762080" y="3232790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FBD852-FE7E-46F4-A3E0-4368A0F2C902}"/>
              </a:ext>
            </a:extLst>
          </p:cNvPr>
          <p:cNvSpPr/>
          <p:nvPr/>
        </p:nvSpPr>
        <p:spPr>
          <a:xfrm>
            <a:off x="2953025" y="3560224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F552C4-A83B-4010-A9BC-AEAB48BF4E3A}"/>
              </a:ext>
            </a:extLst>
          </p:cNvPr>
          <p:cNvSpPr/>
          <p:nvPr/>
        </p:nvSpPr>
        <p:spPr>
          <a:xfrm>
            <a:off x="3049137" y="3995051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B5CED6-968F-4F8A-AD7E-139B117D5EA6}"/>
              </a:ext>
            </a:extLst>
          </p:cNvPr>
          <p:cNvSpPr/>
          <p:nvPr/>
        </p:nvSpPr>
        <p:spPr>
          <a:xfrm>
            <a:off x="3168530" y="4429878"/>
            <a:ext cx="215505" cy="215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510E9-A5ED-40D8-BD69-D695C85E2788}"/>
              </a:ext>
            </a:extLst>
          </p:cNvPr>
          <p:cNvCxnSpPr>
            <a:cxnSpLocks/>
          </p:cNvCxnSpPr>
          <p:nvPr/>
        </p:nvCxnSpPr>
        <p:spPr>
          <a:xfrm rot="16200000">
            <a:off x="4154632" y="2002836"/>
            <a:ext cx="0" cy="1763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736CBD-C978-4EF5-BE95-010FFF02958D}"/>
              </a:ext>
            </a:extLst>
          </p:cNvPr>
          <p:cNvSpPr txBox="1"/>
          <p:nvPr/>
        </p:nvSpPr>
        <p:spPr>
          <a:xfrm>
            <a:off x="2605393" y="2187485"/>
            <a:ext cx="3098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Temporal Sequence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E6CC5AF6-A443-4087-8656-07625E4BC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37734"/>
              </p:ext>
            </p:extLst>
          </p:nvPr>
        </p:nvGraphicFramePr>
        <p:xfrm>
          <a:off x="1370176" y="5821706"/>
          <a:ext cx="47563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538">
                  <a:extLst>
                    <a:ext uri="{9D8B030D-6E8A-4147-A177-3AD203B41FA5}">
                      <a16:colId xmlns:a16="http://schemas.microsoft.com/office/drawing/2014/main" val="2884082505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1875408299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827794810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2662504186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1075594385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2337281650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1676118628"/>
                    </a:ext>
                  </a:extLst>
                </a:gridCol>
                <a:gridCol w="594538">
                  <a:extLst>
                    <a:ext uri="{9D8B030D-6E8A-4147-A177-3AD203B41FA5}">
                      <a16:colId xmlns:a16="http://schemas.microsoft.com/office/drawing/2014/main" val="4101502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7314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66BC111-92BF-45FD-9486-88AF03AB770A}"/>
              </a:ext>
            </a:extLst>
          </p:cNvPr>
          <p:cNvSpPr/>
          <p:nvPr/>
        </p:nvSpPr>
        <p:spPr>
          <a:xfrm>
            <a:off x="4556097" y="3232790"/>
            <a:ext cx="645112" cy="1239098"/>
          </a:xfrm>
          <a:prstGeom prst="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C40841-C1AD-4168-9603-69C76540928D}"/>
              </a:ext>
            </a:extLst>
          </p:cNvPr>
          <p:cNvSpPr/>
          <p:nvPr/>
        </p:nvSpPr>
        <p:spPr>
          <a:xfrm>
            <a:off x="5242405" y="3927707"/>
            <a:ext cx="645112" cy="110546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15729-A3E9-417B-AF4D-93149FCC8386}"/>
              </a:ext>
            </a:extLst>
          </p:cNvPr>
          <p:cNvSpPr/>
          <p:nvPr/>
        </p:nvSpPr>
        <p:spPr>
          <a:xfrm>
            <a:off x="5966743" y="3972887"/>
            <a:ext cx="488941" cy="630131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BA80B1-8B2C-4ABF-BDCF-43BF7A3CD36A}"/>
              </a:ext>
            </a:extLst>
          </p:cNvPr>
          <p:cNvCxnSpPr/>
          <p:nvPr/>
        </p:nvCxnSpPr>
        <p:spPr>
          <a:xfrm flipH="1">
            <a:off x="1370176" y="4541315"/>
            <a:ext cx="1176400" cy="124206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3DDAB-680B-47FE-AD00-F2D2DDB3CF27}"/>
              </a:ext>
            </a:extLst>
          </p:cNvPr>
          <p:cNvCxnSpPr>
            <a:cxnSpLocks/>
          </p:cNvCxnSpPr>
          <p:nvPr/>
        </p:nvCxnSpPr>
        <p:spPr>
          <a:xfrm>
            <a:off x="3463261" y="4537630"/>
            <a:ext cx="2632739" cy="118512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A4FB-AE85-4912-A934-399D8546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Spatial Clustering!</a:t>
            </a:r>
          </a:p>
        </p:txBody>
      </p:sp>
    </p:spTree>
    <p:extLst>
      <p:ext uri="{BB962C8B-B14F-4D97-AF65-F5344CB8AC3E}">
        <p14:creationId xmlns:p14="http://schemas.microsoft.com/office/powerpoint/2010/main" val="173795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1768-CC24-4774-9035-EF39DAC7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B24F-E37F-44A0-B90B-7F4D3629C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Why is K-Means good: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600" dirty="0"/>
              <a:t>Simple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/>
              <a:t>Computationally Fast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/>
              <a:t>Easy to interpret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US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Why is K-Means bad: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600" dirty="0"/>
              <a:t>Simple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/>
              <a:t>Too many assumptions about that data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2200" b="1" dirty="0"/>
              <a:t>Equal Variance in all dimensions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Fitting circles/spheres of equal size to data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2200" dirty="0"/>
              <a:t>Makes it improper to fit on more “expressive” data</a:t>
            </a:r>
            <a:endParaRPr lang="en-US" sz="2200" b="1" dirty="0"/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93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A2F4F7D-B036-4CE9-876B-1D71209E0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34965" b="1"/>
          <a:stretch/>
        </p:blipFill>
        <p:spPr bwMode="auto">
          <a:xfrm>
            <a:off x="1123681" y="379927"/>
            <a:ext cx="10060547" cy="56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33519-FAE6-456F-857D-98A98E99E2F1}"/>
              </a:ext>
            </a:extLst>
          </p:cNvPr>
          <p:cNvSpPr txBox="1"/>
          <p:nvPr/>
        </p:nvSpPr>
        <p:spPr>
          <a:xfrm>
            <a:off x="51515" y="6426558"/>
            <a:ext cx="485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https://en.wikipedia.org/wiki/K-means_clustering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F1D90C-DCEE-4526-8C2F-DE680B2FA88A}"/>
              </a:ext>
            </a:extLst>
          </p:cNvPr>
          <p:cNvSpPr/>
          <p:nvPr/>
        </p:nvSpPr>
        <p:spPr>
          <a:xfrm>
            <a:off x="11028609" y="2179748"/>
            <a:ext cx="271530" cy="1642057"/>
          </a:xfrm>
          <a:prstGeom prst="rightBrac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44E5DE-39F3-4A8F-8AE8-806EAC86D4C2}"/>
              </a:ext>
            </a:extLst>
          </p:cNvPr>
          <p:cNvSpPr/>
          <p:nvPr/>
        </p:nvSpPr>
        <p:spPr>
          <a:xfrm>
            <a:off x="8830733" y="3570544"/>
            <a:ext cx="354051" cy="3540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11219-BAA0-4702-B211-B8D6786977C7}"/>
              </a:ext>
            </a:extLst>
          </p:cNvPr>
          <p:cNvSpPr/>
          <p:nvPr/>
        </p:nvSpPr>
        <p:spPr>
          <a:xfrm>
            <a:off x="9815544" y="2199064"/>
            <a:ext cx="356616" cy="356616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88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4FBF5-ADCC-464E-93C6-03E6F85ECCDC}"/>
              </a:ext>
            </a:extLst>
          </p:cNvPr>
          <p:cNvSpPr/>
          <p:nvPr/>
        </p:nvSpPr>
        <p:spPr>
          <a:xfrm>
            <a:off x="7842159" y="1951146"/>
            <a:ext cx="356616" cy="356616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238231-3BBB-4019-8041-F3CDD9986D87}"/>
              </a:ext>
            </a:extLst>
          </p:cNvPr>
          <p:cNvGrpSpPr/>
          <p:nvPr/>
        </p:nvGrpSpPr>
        <p:grpSpPr>
          <a:xfrm>
            <a:off x="6856850" y="1017431"/>
            <a:ext cx="4099612" cy="3767068"/>
            <a:chOff x="6856850" y="1017431"/>
            <a:chExt cx="4099612" cy="376706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E766DC-6183-47FE-89F1-3E7D121F4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6850" y="2440546"/>
              <a:ext cx="2150909" cy="223448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B5FE4C-6D48-4939-BF48-A2F572A6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7760" y="1017431"/>
              <a:ext cx="23482" cy="142311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A3DC3C-4652-4E82-9B80-521A99CB6B90}"/>
                </a:ext>
              </a:extLst>
            </p:cNvPr>
            <p:cNvCxnSpPr>
              <a:cxnSpLocks/>
            </p:cNvCxnSpPr>
            <p:nvPr/>
          </p:nvCxnSpPr>
          <p:spPr>
            <a:xfrm>
              <a:off x="8963267" y="2440545"/>
              <a:ext cx="1993195" cy="23439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06895-19AE-49DD-832C-84E8CAD77CF1}"/>
              </a:ext>
            </a:extLst>
          </p:cNvPr>
          <p:cNvSpPr/>
          <p:nvPr/>
        </p:nvSpPr>
        <p:spPr>
          <a:xfrm>
            <a:off x="6216322" y="0"/>
            <a:ext cx="5228822" cy="6104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3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2598</TotalTime>
  <Words>1309</Words>
  <Application>Microsoft Office PowerPoint</Application>
  <PresentationFormat>Widescreen</PresentationFormat>
  <Paragraphs>232</Paragraphs>
  <Slides>29</Slides>
  <Notes>15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AvenirNextLTPro</vt:lpstr>
      <vt:lpstr>Calibri</vt:lpstr>
      <vt:lpstr>Calibri Light</vt:lpstr>
      <vt:lpstr>Wingdings</vt:lpstr>
      <vt:lpstr>Retrospect</vt:lpstr>
      <vt:lpstr>CLUSTERING!</vt:lpstr>
      <vt:lpstr>Foreword</vt:lpstr>
      <vt:lpstr>Layout for today</vt:lpstr>
      <vt:lpstr>2 Types of Data with Categories</vt:lpstr>
      <vt:lpstr>Temporally Independent Data</vt:lpstr>
      <vt:lpstr>Temporally Dependent Data</vt:lpstr>
      <vt:lpstr>Spatial Clustering!</vt:lpstr>
      <vt:lpstr>K-Means</vt:lpstr>
      <vt:lpstr>PowerPoint Presentation</vt:lpstr>
      <vt:lpstr>1D Gaussian Mixture Model (GMM)</vt:lpstr>
      <vt:lpstr>2D Gaussian Mixture Model (GMM)</vt:lpstr>
      <vt:lpstr>What if our data are not spherical?</vt:lpstr>
      <vt:lpstr>Covariance in Multivariate Gaussians</vt:lpstr>
      <vt:lpstr>Flavors of GMM (Types of Covariances)</vt:lpstr>
      <vt:lpstr>Image Segmentation</vt:lpstr>
      <vt:lpstr>Practical Application : Spike Sorting</vt:lpstr>
      <vt:lpstr>Why is this not temporal data?</vt:lpstr>
      <vt:lpstr>Spatial Clustering of Spike Waveforms</vt:lpstr>
      <vt:lpstr>What about patterns in time?</vt:lpstr>
      <vt:lpstr>Adjacent time-points are (almost always)  not independent</vt:lpstr>
      <vt:lpstr>How do GMMs vs HMMs think :  Generative Process</vt:lpstr>
      <vt:lpstr>Gaussian HMM</vt:lpstr>
      <vt:lpstr>Categorical HMM</vt:lpstr>
      <vt:lpstr>HMM : The Model (Bottom-Up Building)</vt:lpstr>
      <vt:lpstr>HMM Emissions : Categorical</vt:lpstr>
      <vt:lpstr>HMM : Model Parameters</vt:lpstr>
      <vt:lpstr>(Brief) Code Walkthrough</vt:lpstr>
      <vt:lpstr>Determining Best Parameters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CLUSTERING!</dc:title>
  <dc:creator>Abzuar Mahmood</dc:creator>
  <cp:lastModifiedBy>Abzuar Mahmood</cp:lastModifiedBy>
  <cp:revision>126</cp:revision>
  <dcterms:created xsi:type="dcterms:W3CDTF">2021-04-08T20:28:13Z</dcterms:created>
  <dcterms:modified xsi:type="dcterms:W3CDTF">2021-04-12T21:57:15Z</dcterms:modified>
</cp:coreProperties>
</file>